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70" r:id="rId4"/>
    <p:sldId id="275" r:id="rId5"/>
    <p:sldId id="258" r:id="rId6"/>
    <p:sldId id="299" r:id="rId7"/>
    <p:sldId id="274" r:id="rId8"/>
    <p:sldId id="259" r:id="rId9"/>
    <p:sldId id="273" r:id="rId10"/>
    <p:sldId id="292" r:id="rId11"/>
    <p:sldId id="260" r:id="rId12"/>
    <p:sldId id="279" r:id="rId13"/>
    <p:sldId id="261" r:id="rId14"/>
    <p:sldId id="262" r:id="rId15"/>
    <p:sldId id="264" r:id="rId16"/>
    <p:sldId id="284" r:id="rId17"/>
    <p:sldId id="300" r:id="rId18"/>
    <p:sldId id="265" r:id="rId19"/>
    <p:sldId id="266" r:id="rId20"/>
    <p:sldId id="285" r:id="rId21"/>
    <p:sldId id="297" r:id="rId22"/>
    <p:sldId id="267" r:id="rId23"/>
    <p:sldId id="296" r:id="rId24"/>
    <p:sldId id="268" r:id="rId25"/>
    <p:sldId id="287" r:id="rId26"/>
    <p:sldId id="288" r:id="rId27"/>
    <p:sldId id="289" r:id="rId28"/>
    <p:sldId id="291" r:id="rId29"/>
    <p:sldId id="286" r:id="rId30"/>
    <p:sldId id="269" r:id="rId31"/>
    <p:sldId id="282" r:id="rId32"/>
    <p:sldId id="281" r:id="rId33"/>
    <p:sldId id="272" r:id="rId34"/>
    <p:sldId id="283" r:id="rId35"/>
    <p:sldId id="294" r:id="rId36"/>
    <p:sldId id="298" r:id="rId37"/>
    <p:sldId id="302" r:id="rId38"/>
    <p:sldId id="303" r:id="rId3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F5472D-1FDF-5FFE-F9BF-4580D8A415B4}" name="Ceol Samuele (Student ENG 21)" initials="SC" userId="S::SamCeol@unibz.it::e1788db1-afc8-45ab-8b81-e2717f168101" providerId="AD"/>
  <p188:author id="{39AAD892-F777-3397-2672-B0B921717B4E}" name="Ceol Samuele (Student Com21)" initials="CS(C" userId="S::samceol@unibz.it::e1788db1-afc8-45ab-8b81-e2717f1681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89518"/>
  </p:normalViewPr>
  <p:slideViewPr>
    <p:cSldViewPr snapToGrid="0">
      <p:cViewPr varScale="1">
        <p:scale>
          <a:sx n="130" d="100"/>
          <a:sy n="130" d="100"/>
        </p:scale>
        <p:origin x="1920" y="176"/>
      </p:cViewPr>
      <p:guideLst/>
    </p:cSldViewPr>
  </p:slideViewPr>
  <p:outlineViewPr>
    <p:cViewPr>
      <p:scale>
        <a:sx n="33" d="100"/>
        <a:sy n="33" d="100"/>
      </p:scale>
      <p:origin x="0" y="-14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F8186-417C-394E-B362-25C068EF17CA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75C29-9E21-0B4B-8D53-E8F0373BC4A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8744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07338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0619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Mention check on predatory venues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503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Intuitively, a data extraction form is populated for each of the included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5490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Starting from the synthesis of the primary studies, we were able to identify…</a:t>
            </a:r>
            <a:endParaRPr lang="en-IT" sz="1200" dirty="0"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15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Freq. &amp; Rank based -&gt; Exploit TF, TFIDF, to identify label (example: Thesaurus approach).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Okapi BM25</a:t>
            </a:r>
            <a:r>
              <a:rPr lang="en-IT" b="0" dirty="0"/>
              <a:t> to rank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b="0" dirty="0"/>
              <a:t>Graph-based -&gt; Topic extracted from graph nodes (TextRank algorithm), built from Tweets where co-occuring words are linked together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79748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Huang -&gt; Partial topic taxonomy (with labels) is given as input</a:t>
            </a:r>
          </a:p>
          <a:p>
            <a:r>
              <a:rPr lang="en-IT" dirty="0"/>
              <a:t>Pablos -&gt; Seed terms are given as input</a:t>
            </a:r>
          </a:p>
          <a:p>
            <a:r>
              <a:rPr lang="en-IT" dirty="0"/>
              <a:t>Roeder -&gt; Topic prevalence by year, by company,…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0845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/>
              <a:t>Median because of the positive skew of the distr.</a:t>
            </a:r>
            <a:br>
              <a:rPr lang="en-GB" b="0" i="0" dirty="0"/>
            </a:br>
            <a:r>
              <a:rPr lang="en-GB" b="0" i="0" dirty="0"/>
              <a:t>(few documents with higher-than-</a:t>
            </a:r>
            <a:r>
              <a:rPr lang="en-GB" b="0" i="0" dirty="0" err="1"/>
              <a:t>avg</a:t>
            </a:r>
            <a:r>
              <a:rPr lang="en-GB" b="0" i="0" dirty="0"/>
              <a:t> nr of topics)</a:t>
            </a:r>
            <a:endParaRPr lang="en-IT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05020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790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Quality = Ability to effectively describe the topic</a:t>
            </a:r>
          </a:p>
          <a:p>
            <a:r>
              <a:rPr lang="en-IT" dirty="0"/>
              <a:t>-</a:t>
            </a:r>
          </a:p>
          <a:p>
            <a:r>
              <a:rPr lang="en-IT" dirty="0"/>
              <a:t>BERTSCORES, Cosine between generated and gold-standard / topic terms / related documents</a:t>
            </a:r>
          </a:p>
          <a:p>
            <a:r>
              <a:rPr lang="en-IT" dirty="0"/>
              <a:t>Rogue1 = Overlap metric between label and terms</a:t>
            </a:r>
          </a:p>
          <a:p>
            <a:r>
              <a:rPr lang="en-IT" dirty="0"/>
              <a:t>Cosine between label and gold-standard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Pointwise Mutual Information acts (in one study) as a measure of representativeness of the label for the corresponding distributions </a:t>
            </a:r>
            <a:endParaRPr lang="en-GB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35972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DINOT" panose="020B0504020101020102" pitchFamily="34" charset="77"/>
              </a:rPr>
              <a:t>are identified on the basis of the origin and focus of the documents </a:t>
            </a:r>
          </a:p>
          <a:p>
            <a:endParaRPr lang="en-GB" sz="1200" dirty="0">
              <a:latin typeface="DINOT" panose="020B0504020101020102" pitchFamily="34" charset="77"/>
            </a:endParaRPr>
          </a:p>
          <a:p>
            <a:r>
              <a:rPr lang="en-GB" sz="1200" dirty="0">
                <a:latin typeface="DINOT" panose="020B0504020101020102" pitchFamily="34" charset="77"/>
              </a:rPr>
              <a:t>…. also shows how these categories of corpora ultimately characterise the various labeling approaches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31949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sz="1200" dirty="0">
                <a:latin typeface="DINOT-Bold" panose="02000503030000020004" pitchFamily="2" charset="77"/>
              </a:rPr>
              <a:t>Firstly, the development of this work stemmed from our desire to address…</a:t>
            </a:r>
          </a:p>
          <a:p>
            <a:pPr marL="228600" indent="-228600">
              <a:buAutoNum type="arabicPeriod"/>
            </a:pPr>
            <a:endParaRPr lang="en-GB" sz="1200" dirty="0">
              <a:latin typeface="DINOT-Bold" panose="02000503030000020004" pitchFamily="2" charset="77"/>
            </a:endParaRPr>
          </a:p>
          <a:p>
            <a:r>
              <a:rPr lang="en-GB" sz="1200" dirty="0">
                <a:latin typeface="DINOT-Bold" panose="02000503030000020004" pitchFamily="2" charset="77"/>
              </a:rPr>
              <a:t>2.  Additionally, throughout the development of this secondary study we </a:t>
            </a:r>
            <a:r>
              <a:rPr lang="en-GB" sz="1200" b="1" dirty="0">
                <a:latin typeface="DINOT-Bold" panose="02000503030000020004" pitchFamily="2" charset="77"/>
              </a:rPr>
              <a:t>formulated</a:t>
            </a:r>
            <a:r>
              <a:rPr lang="en-GB" sz="1200" dirty="0">
                <a:latin typeface="DINOT-Bold" panose="02000503030000020004" pitchFamily="2" charset="77"/>
              </a:rPr>
              <a:t> and </a:t>
            </a:r>
            <a:r>
              <a:rPr lang="en-GB" sz="1200" b="1" dirty="0">
                <a:latin typeface="DINOT-Bold" panose="02000503030000020004" pitchFamily="2" charset="77"/>
              </a:rPr>
              <a:t>applied</a:t>
            </a:r>
            <a:r>
              <a:rPr lang="en-GB" sz="1200" dirty="0">
                <a:latin typeface="DINOT-Bold" panose="02000503030000020004" pitchFamily="2" charset="77"/>
              </a:rPr>
              <a:t> a set of </a:t>
            </a:r>
            <a:r>
              <a:rPr lang="en-GB" sz="1200" dirty="0" err="1">
                <a:latin typeface="DINOT-Bold" panose="02000503030000020004" pitchFamily="2" charset="77"/>
              </a:rPr>
              <a:t>m.c.</a:t>
            </a:r>
            <a:r>
              <a:rPr lang="en-GB" sz="1200" dirty="0">
                <a:latin typeface="DINOT-Bold" panose="02000503030000020004" pitchFamily="2" charset="77"/>
              </a:rPr>
              <a:t> …</a:t>
            </a:r>
          </a:p>
          <a:p>
            <a:endParaRPr lang="en-GB" sz="1200" dirty="0">
              <a:latin typeface="DINOT-Bold" panose="02000503030000020004" pitchFamily="2" charset="77"/>
            </a:endParaRPr>
          </a:p>
          <a:p>
            <a:r>
              <a:rPr lang="en-GB" sz="1200" dirty="0">
                <a:latin typeface="DINOT-Bold" panose="02000503030000020004" pitchFamily="2" charset="77"/>
              </a:rPr>
              <a:t>-</a:t>
            </a:r>
          </a:p>
          <a:p>
            <a:r>
              <a:rPr lang="en-GB" sz="1200" dirty="0">
                <a:latin typeface="DINOT-Bold" panose="02000503030000020004" pitchFamily="2" charset="77"/>
              </a:rPr>
              <a:t>Software Engineering Guidelines for </a:t>
            </a:r>
            <a:r>
              <a:rPr lang="en-GB" sz="1200" dirty="0" err="1">
                <a:latin typeface="DINOT-Bold" panose="02000503030000020004" pitchFamily="2" charset="77"/>
              </a:rPr>
              <a:t>REporting</a:t>
            </a:r>
            <a:r>
              <a:rPr lang="en-GB" sz="1200" dirty="0">
                <a:latin typeface="DINOT-Bold" panose="02000503030000020004" pitchFamily="2" charset="77"/>
              </a:rPr>
              <a:t> Secondary Studies 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9515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14566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40% author overlap</a:t>
            </a:r>
          </a:p>
          <a:p>
            <a:r>
              <a:rPr lang="en-IT" dirty="0"/>
              <a:t>14 of 19 without repositories do not have forward implementations + another 3 have author overlap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10353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More than one factor -&gt; (1) relevance\coverage\discrimination (2) how well the label fit gold-standard vs related terms (3) Suitable &amp; Objectionable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sz="1200" dirty="0">
                <a:latin typeface="DINOT-Bold" panose="020B0504020101020102" pitchFamily="34" charset="77"/>
              </a:rPr>
              <a:t>Type of information -&gt; topic terms, documents, other labels, gold-standard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2135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Users are found to prefer labels that are </a:t>
            </a:r>
            <a:r>
              <a:rPr lang="en-GB" sz="1200" i="1" dirty="0">
                <a:latin typeface="DINOT-Bold" panose="020B0504020101020102" pitchFamily="34" charset="77"/>
              </a:rPr>
              <a:t>“shorter on average” - </a:t>
            </a:r>
            <a:r>
              <a:rPr lang="en-GB" sz="1200" dirty="0">
                <a:latin typeface="DINOT" panose="020B0504020101020102" pitchFamily="34" charset="77"/>
              </a:rPr>
              <a:t>Smith et al. (2017) </a:t>
            </a: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200" dirty="0">
                <a:latin typeface="DINOT" panose="020B0504020101020102" pitchFamily="34" charset="77"/>
              </a:rPr>
              <a:t>Whilst more quickly interpretable, images are shown to be substantially less effective at describing the content of the topic - </a:t>
            </a:r>
            <a:r>
              <a:rPr lang="en-GB" sz="1200" dirty="0" err="1">
                <a:latin typeface="DINOT" panose="020B0504020101020102" pitchFamily="34" charset="77"/>
              </a:rPr>
              <a:t>Aletras</a:t>
            </a:r>
            <a:r>
              <a:rPr lang="en-GB" sz="1200" dirty="0">
                <a:latin typeface="DINOT" panose="020B0504020101020102" pitchFamily="34" charset="77"/>
              </a:rPr>
              <a:t> et al. (2017)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8361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DINOT" panose="020B0504020101020102" pitchFamily="34" charset="77"/>
              </a:rPr>
              <a:t>Findability, Accessibility, Interoperability, Reusability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effectLst/>
                <a:latin typeface="Utopia" pitchFamily="2" charset="77"/>
              </a:rPr>
              <a:t>The </a:t>
            </a:r>
            <a:r>
              <a:rPr lang="en-GB" sz="1200" b="1" i="1" dirty="0">
                <a:effectLst/>
                <a:latin typeface="Utopia" pitchFamily="2" charset="77"/>
              </a:rPr>
              <a:t>FAIR </a:t>
            </a:r>
            <a:r>
              <a:rPr lang="en-GB" sz="1200" i="1" dirty="0">
                <a:effectLst/>
                <a:latin typeface="Utopia" pitchFamily="2" charset="77"/>
              </a:rPr>
              <a:t>Guiding Principles for scientific data management and stewardship" </a:t>
            </a: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Utopia" pitchFamily="2" charset="77"/>
              </a:rPr>
              <a:t>best practices designed to improve the reuse capabilities of scholarly data </a:t>
            </a:r>
            <a:endParaRPr lang="en-GB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3144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Exploring how scientific knowledge flows</a:t>
            </a:r>
            <a:endParaRPr lang="en-GB" sz="1200" dirty="0">
              <a:latin typeface="DINOT" panose="020B0504020101020102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28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6968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Utopia" pitchFamily="2" charset="77"/>
              </a:rPr>
              <a:t>PRISMA </a:t>
            </a:r>
            <a:r>
              <a:rPr lang="en-GB" sz="1800" dirty="0">
                <a:effectLst/>
                <a:latin typeface="Utopia" pitchFamily="2" charset="77"/>
              </a:rPr>
              <a:t>(Preferred Reporting Items for Systematic Reviews and Meta-Analyses)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Quantitative Reviews, Mixed-Method studies and Meta-Analyses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Procedures for performing systematic reviews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Utopia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Planning -&gt; Conducting -&gt; Reporting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76816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Research methods -&gt; Dataset was created or an existing one was used, same thing for models, participants were involved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7319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97510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Framework for Rigorously Identifying Research Gaps in Qualitative Literature Reviews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6662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DINOT-Bold" panose="02000503030000020004" pitchFamily="2" charset="77"/>
              </a:rPr>
              <a:t>SEGRESS: Software Engineering Guidelines for </a:t>
            </a:r>
            <a:r>
              <a:rPr lang="en-GB" sz="1200" dirty="0" err="1">
                <a:latin typeface="DINOT-Bold" panose="02000503030000020004" pitchFamily="2" charset="77"/>
              </a:rPr>
              <a:t>REporting</a:t>
            </a:r>
            <a:r>
              <a:rPr lang="en-GB" sz="1200" dirty="0">
                <a:latin typeface="DINOT-Bold" panose="02000503030000020004" pitchFamily="2" charset="77"/>
              </a:rPr>
              <a:t> Secondary Studies 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73243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i="1" dirty="0">
                <a:effectLst/>
                <a:latin typeface="Utopia" pitchFamily="2" charset="77"/>
              </a:rPr>
              <a:t>The </a:t>
            </a:r>
            <a:r>
              <a:rPr lang="en-GB" sz="1800" b="1" i="1" dirty="0">
                <a:effectLst/>
                <a:latin typeface="Utopia" pitchFamily="2" charset="77"/>
              </a:rPr>
              <a:t>FAIR </a:t>
            </a:r>
            <a:r>
              <a:rPr lang="en-GB" sz="1800" i="1" dirty="0">
                <a:effectLst/>
                <a:latin typeface="Utopia" pitchFamily="2" charset="77"/>
              </a:rPr>
              <a:t>Guiding Principles for scientific data management and stewardship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i="1" dirty="0">
              <a:effectLst/>
              <a:latin typeface="Utopia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i="1" dirty="0">
                <a:effectLst/>
                <a:latin typeface="Utopia" pitchFamily="2" charset="77"/>
              </a:rPr>
              <a:t>Towards FAIR principles for research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best practices designed to improve the reuse capabilities of scholarly data </a:t>
            </a:r>
            <a:endParaRPr lang="en-GB" dirty="0">
              <a:effectLst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2263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IT" dirty="0"/>
              <a:t>mportance-based and embedding based labeling</a:t>
            </a:r>
          </a:p>
          <a:p>
            <a:r>
              <a:rPr lang="en-IT" dirty="0"/>
              <a:t>IDF = log(N docs / N docs with term)</a:t>
            </a:r>
          </a:p>
          <a:p>
            <a:r>
              <a:rPr lang="en-IT" dirty="0"/>
              <a:t>Each concept has identifiers in multiple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15947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Utopia" pitchFamily="2" charset="77"/>
              </a:rPr>
              <a:t>two RNN encoder-decoder structure </a:t>
            </a:r>
            <a:endParaRPr lang="en-GB" dirty="0"/>
          </a:p>
          <a:p>
            <a:r>
              <a:rPr lang="en-IT" dirty="0"/>
              <a:t>Topics extracted from wikipedia using the top words (tfidf)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5996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In the dataset each topic-image is assigned a score (generated by human assessors)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38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7067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I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topic shows the hidden relation</a:t>
            </a: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between words in a vocabulary and their occurrence in our corpus of documents. </a:t>
            </a:r>
          </a:p>
          <a:p>
            <a:pPr>
              <a:lnSpc>
                <a:spcPct val="115000"/>
              </a:lnSpc>
            </a:pPr>
            <a:endParaRPr lang="en-I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T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(words that tend to vary together belong to the same topic)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04804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304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…associated documents retrieved on the basis of the proposed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51652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44324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Mention why the query is split in two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1991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75C29-9E21-0B4B-8D53-E8F0373BC4A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781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B7C0-C4F1-2506-795F-FCD00DC70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BE5FF-C411-4677-4CE6-CF1B5EF76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8B1F5-2EA4-1048-EC48-65A48A0D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4C50-A057-1CAC-CF6D-AA329A45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DAB8D-F6C8-957C-AE0F-F591F550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449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93D1-3E87-3B1C-CEFD-62C2C878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B20A-4593-D1E9-2B5A-22979EEAF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0C08-037D-6DFA-18E9-BB2B0AE3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88D9B-B5B6-B641-93BE-AB4FCD90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582C8-4E94-FDA4-5305-FDB73CD9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700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B2E8A-344F-65D5-2ED9-327D5AC69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C0DE5-8127-DA38-B192-11DF2E9F1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12BB9-F617-B128-1D2D-E0E0238B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6382-778B-E966-2330-CD6C13C6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128D3-E555-0E5E-C37E-6C1DC8CB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93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C66A-16C1-450E-C10E-E1C73A1E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AC23-9007-6DF6-C937-70C49823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F1B28-6BCB-FB05-0917-9C15AC6A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1892-9AF1-96E5-5D36-A51A8EEA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87E3-DAB4-ED25-C600-FD85363F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494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5E22-AED1-FA77-C887-93260B11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5D6D-BDED-092F-A2A0-9D4CD338E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26127-3B84-C20D-621D-FC7B9F4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1F1FB-F775-E4EF-0655-E8F9D125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3D72F-8F87-C972-930E-04995EDD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180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B9F7-417B-0C7B-35DF-8EB8979A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BCFF-1120-27B8-A62A-AF11F04A2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58B98-7C62-F825-BE1E-171AFFCF4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24FC7-335A-332B-E18C-BBC3AAB8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AF30C-F8B5-478B-DC86-1CF9E5A7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CE74E-A855-588A-4147-F6EF6B83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7016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3ECE-C916-A911-5E7D-06C8504A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5E36A-6D85-F31A-EAEF-A39FE2EE0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E9D9F-7A9F-2A31-DBF3-297F9D40E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996D6-4F01-45FB-042A-09826584D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D05B2-200D-9620-D42E-E63F00D9B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9BE98-2F81-D14F-441C-4D0C1609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EAF14-9E80-ABCE-A6B3-8625A126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7F22C-88EB-3712-ACB1-F6CB33D7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281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2EFA-BAAD-595E-5235-BDFE068E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0AE2B-A6D9-05D8-2A8E-782C34D0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AFA5F-1B1F-2CC5-DF14-880B834F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0BDC0-5286-D7D9-63BB-23718AB5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99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AAA14-C50E-3073-D345-69E9B021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7C9BA-3136-2620-6F28-971230AF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5F2E0-F913-6A44-2F12-0D1A895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0491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005B-99D2-8435-61E4-832E6BFD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BBC85-B82E-C012-F394-6D089B9C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88C20-07FE-D688-BF25-88FE4914F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7E358-9BD6-42F4-8677-34C6BB0E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77DC7-ED2A-A463-C450-E6873212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3CC04-7788-6E4D-924C-E336D605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528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051A-7F48-5BBE-B0D8-8E2B237B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92805-54AC-6EF9-7A4F-BC41C06B7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88B97-3F7E-7222-CB4B-8C7189954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56AEE-E06B-4820-9218-2EBD5932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EA4C-8E46-E641-9560-42FB6CDC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66308-2273-75CB-F67F-B9B4D3DD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9369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2A0FA-3428-F6D1-0E56-902AA54D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8D35D-9C0A-CBE5-B7D6-277A99B6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D13D7-9A8D-FA33-4B77-508078079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8137E-043B-8A47-B1F2-92A841EF4C59}" type="datetimeFigureOut">
              <a:rPr lang="en-IT" smtClean="0"/>
              <a:t>19/07/23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9802E-E36C-B053-0742-32ECEAB27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4973-D05D-B43A-EB4F-F4D925B15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43D1-AC02-2942-80F9-8C78704477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4315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77238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alta-1.11/" TargetMode="External"/><Relationship Id="rId7" Type="http://schemas.openxmlformats.org/officeDocument/2006/relationships/hyperlink" Target="https://link.springer.com/chapter/10.1007/978-3-319-56608-5_4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anthology.org/2021.eacl-main.121/" TargetMode="External"/><Relationship Id="rId5" Type="http://schemas.openxmlformats.org/officeDocument/2006/relationships/hyperlink" Target="https://dl.acm.org/doi/10.1145/3397271.3401185" TargetMode="External"/><Relationship Id="rId4" Type="http://schemas.openxmlformats.org/officeDocument/2006/relationships/hyperlink" Target="https://link.springer.com/chapter/10.1007/978-3-030-99739-7_29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pjournals.org/doi/10.7326/M18-085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mcmedicine.biomedcentral.com/articles/10.1186/1741-7015-11-21" TargetMode="External"/><Relationship Id="rId4" Type="http://schemas.openxmlformats.org/officeDocument/2006/relationships/hyperlink" Target="https://bmcmedresmethodol.biomedcentral.com/articles/10.1186/1471-2288-12-181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95058491500064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sel.aisnet.org/icis2015/proceedings/ResearchMethods/2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664-021-10026-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10.1145/1281192.1281246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fdl.noaa.gov/wp-content/uploads/2018/08/Elements_of_Style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87F5AB4A-3838-9C0C-27E6-2E24391AD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6"/>
          <a:stretch/>
        </p:blipFill>
        <p:spPr>
          <a:xfrm>
            <a:off x="1353127" y="992287"/>
            <a:ext cx="3516585" cy="1204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C915C-685D-67CF-ABF5-07B11CE31572}"/>
              </a:ext>
            </a:extLst>
          </p:cNvPr>
          <p:cNvSpPr txBox="1"/>
          <p:nvPr/>
        </p:nvSpPr>
        <p:spPr>
          <a:xfrm>
            <a:off x="1353127" y="2763241"/>
            <a:ext cx="94857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MSc in Computational Data Science</a:t>
            </a:r>
          </a:p>
          <a:p>
            <a:endParaRPr lang="en-GB" b="1" dirty="0">
              <a:latin typeface="DINOT-Bold" panose="02000503030000020004" pitchFamily="2" charset="77"/>
            </a:endParaRPr>
          </a:p>
          <a:p>
            <a:r>
              <a:rPr lang="en-GB" sz="1800" dirty="0">
                <a:effectLst/>
                <a:latin typeface="DINOT-Bold" panose="02000503030000020004" pitchFamily="2" charset="77"/>
              </a:rPr>
              <a:t>Enhancing the methodological approach to Systematic Literature Reviews:</a:t>
            </a:r>
            <a:br>
              <a:rPr lang="en-GB" sz="1800" dirty="0">
                <a:effectLst/>
                <a:latin typeface="DINOT-Bold" panose="02000503030000020004" pitchFamily="2" charset="77"/>
              </a:rPr>
            </a:br>
            <a:r>
              <a:rPr lang="en-GB" sz="1800" dirty="0">
                <a:effectLst/>
                <a:latin typeface="DINOT-Bold" panose="02000503030000020004" pitchFamily="2" charset="77"/>
              </a:rPr>
              <a:t>A practical application on Topic Labeling research </a:t>
            </a:r>
            <a:endParaRPr lang="en-GB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Candidate: </a:t>
            </a:r>
            <a:r>
              <a:rPr lang="en-IT" dirty="0">
                <a:latin typeface="DINOT" panose="020B0504020101020102" pitchFamily="34" charset="77"/>
              </a:rPr>
              <a:t>Samuele Ceol</a:t>
            </a:r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-Bold" panose="02000503030000020004" pitchFamily="2" charset="77"/>
              </a:rPr>
              <a:t>Supervisor: </a:t>
            </a:r>
            <a:r>
              <a:rPr lang="en-IT" dirty="0">
                <a:latin typeface="DINOT" panose="020B0504020101020102" pitchFamily="34" charset="77"/>
              </a:rPr>
              <a:t>Barbara Russo</a:t>
            </a:r>
            <a:endParaRPr lang="en-IT" dirty="0">
              <a:latin typeface="DINOT-Bold" panose="02000503030000020004" pitchFamily="2" charset="77"/>
            </a:endParaRPr>
          </a:p>
          <a:p>
            <a:endParaRPr lang="en-IT" dirty="0">
              <a:latin typeface="DINOT-Bold" panose="02000503030000020004" pitchFamily="2" charset="77"/>
            </a:endParaRPr>
          </a:p>
          <a:p>
            <a:r>
              <a:rPr lang="en-IT" dirty="0">
                <a:latin typeface="DINOT" panose="020B0504020101020102" pitchFamily="34" charset="77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273147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Inclusion/Exclusion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Selected studies should propose or actively apply, either with a primary or secondary focus a topic labeling technique 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Papers appearing in the selected research do not necessarily need to describe the implementation of a novel labeling approach, but it is important that they do not meet any of the following </a:t>
            </a:r>
            <a:r>
              <a:rPr lang="en-GB" sz="1800" dirty="0">
                <a:latin typeface="DINOT-Bold" panose="02000503030000020004" pitchFamily="2" charset="77"/>
              </a:rPr>
              <a:t>exclusion criteria</a:t>
            </a:r>
            <a:r>
              <a:rPr lang="en-GB" sz="1800" dirty="0">
                <a:latin typeface="DINOT" panose="020B0504020101020102" pitchFamily="34" charset="77"/>
              </a:rPr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does not actively apply any topic labeling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labels do not posses descriptive properties with regards to the specifics of the topics’ content.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All the described labeling approaches are taken from existing work and re-proposed as-is (on the same corpus and set of topics).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and/or the analysed corpus do not match the imposed language restrictions.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The paper is a Systematic Review (secondary/tertiary study). 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9511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Snowballing activities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FCBE54-E8C9-B2A2-8AF5-CB2CFE3F7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Scope</a:t>
            </a:r>
            <a:r>
              <a:rPr lang="en-IT" sz="1800" dirty="0">
                <a:latin typeface="DINOT" panose="020B0504020101020102" pitchFamily="34" charset="77"/>
              </a:rPr>
              <a:t> of the review is extended by extracting:</a:t>
            </a:r>
          </a:p>
          <a:p>
            <a:pPr lvl="1"/>
            <a:r>
              <a:rPr lang="en-IT" sz="1600" dirty="0">
                <a:latin typeface="DINOT-Bold" panose="02000503030000020004" pitchFamily="2" charset="77"/>
              </a:rPr>
              <a:t>References</a:t>
            </a:r>
            <a:r>
              <a:rPr lang="en-IT" sz="1600" dirty="0">
                <a:latin typeface="DINOT" panose="020B0504020101020102" pitchFamily="34" charset="77"/>
              </a:rPr>
              <a:t> (backward snowballing)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-Bold" panose="02000503030000020004" pitchFamily="2" charset="77"/>
              </a:rPr>
              <a:t>Citations</a:t>
            </a:r>
            <a:r>
              <a:rPr lang="en-IT" sz="1600" dirty="0">
                <a:latin typeface="DINOT" panose="020B0504020101020102" pitchFamily="34" charset="77"/>
              </a:rPr>
              <a:t> (forward snowballing)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This additional work is filtered via the defined search strategy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And the inclusion/exclusion criteria are applied</a:t>
            </a:r>
          </a:p>
          <a:p>
            <a:pPr marL="0" indent="0">
              <a:spcAft>
                <a:spcPts val="1000"/>
              </a:spcAft>
              <a:buNone/>
            </a:pP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A further </a:t>
            </a:r>
            <a:r>
              <a:rPr lang="en-IT" sz="1800" u="sng" dirty="0">
                <a:latin typeface="DINOT-Bold" panose="02000503030000020004" pitchFamily="2" charset="77"/>
              </a:rPr>
              <a:t>quality-based filtering step</a:t>
            </a:r>
            <a:r>
              <a:rPr lang="en-IT" sz="1800" dirty="0">
                <a:latin typeface="DINOT-Bold" panose="02000503030000020004" pitchFamily="2" charset="77"/>
              </a:rPr>
              <a:t> </a:t>
            </a:r>
            <a:r>
              <a:rPr lang="en-IT" sz="1800" dirty="0">
                <a:latin typeface="DINOT" panose="020B0504020101020102" pitchFamily="34" charset="77"/>
              </a:rPr>
              <a:t>is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performed on the forward snowballing studies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62AE7C-5CF9-790E-1C78-DF44F2EF5956}"/>
              </a:ext>
            </a:extLst>
          </p:cNvPr>
          <p:cNvGrpSpPr/>
          <p:nvPr/>
        </p:nvGrpSpPr>
        <p:grpSpPr>
          <a:xfrm>
            <a:off x="6701028" y="5013857"/>
            <a:ext cx="1616067" cy="307777"/>
            <a:chOff x="4178595" y="4198252"/>
            <a:chExt cx="1616067" cy="30777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CFEDD48-FB4E-8DF3-35A8-A8B62AD63E3B}"/>
                </a:ext>
              </a:extLst>
            </p:cNvPr>
            <p:cNvCxnSpPr>
              <a:cxnSpLocks/>
              <a:stCxn id="11" idx="1"/>
              <a:endCxn id="21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DBA41E-78CD-36F3-4DE0-39CD2BD0EE2D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0F969A-EDB2-B07E-F182-74C61D002B1C}"/>
              </a:ext>
            </a:extLst>
          </p:cNvPr>
          <p:cNvGrpSpPr/>
          <p:nvPr/>
        </p:nvGrpSpPr>
        <p:grpSpPr>
          <a:xfrm>
            <a:off x="8023087" y="4398302"/>
            <a:ext cx="1449436" cy="1773738"/>
            <a:chOff x="5500654" y="3550798"/>
            <a:chExt cx="1449436" cy="1773738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B490FDD4-9364-1981-B0DA-E12CC9F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E04F02-E09A-BD57-624B-B32CB73BE8F7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72A94C-24DB-9318-4D14-D9080E3D4F51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B2A032-C835-09E1-EF32-0BB12CA7942D}"/>
              </a:ext>
            </a:extLst>
          </p:cNvPr>
          <p:cNvGrpSpPr/>
          <p:nvPr/>
        </p:nvGrpSpPr>
        <p:grpSpPr>
          <a:xfrm>
            <a:off x="5786628" y="4398302"/>
            <a:ext cx="914400" cy="1773738"/>
            <a:chOff x="3264195" y="3550798"/>
            <a:chExt cx="914400" cy="1773738"/>
          </a:xfrm>
        </p:grpSpPr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6C65966B-620C-2D06-FF09-3A63657E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9E868F-F069-E27F-EA82-90835135B1CE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677114-4EAE-8579-AAB2-BE8E7B99242C}"/>
                </a:ext>
              </a:extLst>
            </p:cNvPr>
            <p:cNvSpPr txBox="1"/>
            <p:nvPr/>
          </p:nvSpPr>
          <p:spPr>
            <a:xfrm>
              <a:off x="3448724" y="4955204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738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C37876-43C6-B3A0-B3D8-5AF171CB87B8}"/>
              </a:ext>
            </a:extLst>
          </p:cNvPr>
          <p:cNvGrpSpPr/>
          <p:nvPr/>
        </p:nvGrpSpPr>
        <p:grpSpPr>
          <a:xfrm>
            <a:off x="9231495" y="5013857"/>
            <a:ext cx="1555073" cy="307777"/>
            <a:chOff x="6624001" y="4166353"/>
            <a:chExt cx="1555073" cy="30777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D95E15-0FD2-E5AD-B48A-0027CF879EF2}"/>
                </a:ext>
              </a:extLst>
            </p:cNvPr>
            <p:cNvCxnSpPr>
              <a:cxnSpLocks/>
              <a:stCxn id="32" idx="1"/>
              <a:endCxn id="11" idx="3"/>
            </p:cNvCxnSpPr>
            <p:nvPr/>
          </p:nvCxnSpPr>
          <p:spPr>
            <a:xfrm flipH="1">
              <a:off x="6624001" y="4474130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81CFE3-ED2F-1D68-4267-CDC08FE0F562}"/>
                </a:ext>
              </a:extLst>
            </p:cNvPr>
            <p:cNvSpPr txBox="1"/>
            <p:nvPr/>
          </p:nvSpPr>
          <p:spPr>
            <a:xfrm>
              <a:off x="7024083" y="4166353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4938FF-09E8-A158-3549-6A93FF9F48B5}"/>
              </a:ext>
            </a:extLst>
          </p:cNvPr>
          <p:cNvGrpSpPr/>
          <p:nvPr/>
        </p:nvGrpSpPr>
        <p:grpSpPr>
          <a:xfrm>
            <a:off x="10786568" y="4398302"/>
            <a:ext cx="914400" cy="1773738"/>
            <a:chOff x="3264195" y="3550798"/>
            <a:chExt cx="914400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CAF2480D-ACAA-BA00-460C-72465800C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140D18-FCEB-3AE6-6173-B2BA85157A99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CF8044-1CD1-0D9B-7B8B-DBC26F692294}"/>
                </a:ext>
              </a:extLst>
            </p:cNvPr>
            <p:cNvSpPr txBox="1"/>
            <p:nvPr/>
          </p:nvSpPr>
          <p:spPr>
            <a:xfrm>
              <a:off x="3357919" y="4955204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1147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36F213-14AD-0CC3-80A5-0263D1DF1BC1}"/>
              </a:ext>
            </a:extLst>
          </p:cNvPr>
          <p:cNvCxnSpPr>
            <a:cxnSpLocks/>
            <a:stCxn id="26" idx="3"/>
            <a:endCxn id="26" idx="1"/>
          </p:cNvCxnSpPr>
          <p:nvPr/>
        </p:nvCxnSpPr>
        <p:spPr>
          <a:xfrm flipH="1">
            <a:off x="5971157" y="5987374"/>
            <a:ext cx="54534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6F24D47-81CF-F4BF-1C92-97B85D0E7DDA}"/>
              </a:ext>
            </a:extLst>
          </p:cNvPr>
          <p:cNvCxnSpPr>
            <a:cxnSpLocks/>
            <a:stCxn id="34" idx="3"/>
            <a:endCxn id="34" idx="1"/>
          </p:cNvCxnSpPr>
          <p:nvPr/>
        </p:nvCxnSpPr>
        <p:spPr>
          <a:xfrm flipH="1">
            <a:off x="10880292" y="5987374"/>
            <a:ext cx="6655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A45E-C4AD-D110-A78D-7327A3F1E4CB}"/>
              </a:ext>
            </a:extLst>
          </p:cNvPr>
          <p:cNvSpPr txBox="1"/>
          <p:nvPr/>
        </p:nvSpPr>
        <p:spPr>
          <a:xfrm>
            <a:off x="5963943" y="614914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160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F00CBA-E2BF-31A1-771B-AE43ABAEEF49}"/>
              </a:ext>
            </a:extLst>
          </p:cNvPr>
          <p:cNvSpPr txBox="1"/>
          <p:nvPr/>
        </p:nvSpPr>
        <p:spPr>
          <a:xfrm>
            <a:off x="10971097" y="614914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358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325811-172E-4F9A-DB71-387D1E95C676}"/>
              </a:ext>
            </a:extLst>
          </p:cNvPr>
          <p:cNvSpPr txBox="1"/>
          <p:nvPr/>
        </p:nvSpPr>
        <p:spPr>
          <a:xfrm>
            <a:off x="11031210" y="614914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58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D42B5E-41AC-6DC4-B6BD-4EDF0FBF81D0}"/>
              </a:ext>
            </a:extLst>
          </p:cNvPr>
          <p:cNvSpPr txBox="1"/>
          <p:nvPr/>
        </p:nvSpPr>
        <p:spPr>
          <a:xfrm>
            <a:off x="6031269" y="61516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693B2-9263-1FFD-FC14-C4F06BC14D89}"/>
              </a:ext>
            </a:extLst>
          </p:cNvPr>
          <p:cNvSpPr txBox="1"/>
          <p:nvPr/>
        </p:nvSpPr>
        <p:spPr>
          <a:xfrm>
            <a:off x="11031210" y="614914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30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6B97D9-69F8-F7D1-FA22-F4806861D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295" y="3287114"/>
            <a:ext cx="5534588" cy="43766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5540B23-8640-1DC4-D33B-ABC64BE8D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722" y="3334097"/>
            <a:ext cx="2560631" cy="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51" grpId="0"/>
      <p:bldP spid="51" grpId="1"/>
      <p:bldP spid="52" grpId="0"/>
      <p:bldP spid="52" grpId="1"/>
      <p:bldP spid="53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selection of </a:t>
            </a:r>
            <a:r>
              <a:rPr lang="en-IT" sz="1800" dirty="0">
                <a:latin typeface="DINOT-Bold" panose="02000503030000020004" pitchFamily="2" charset="77"/>
              </a:rPr>
              <a:t>108 papers </a:t>
            </a:r>
            <a:r>
              <a:rPr lang="en-IT" sz="1800" dirty="0">
                <a:latin typeface="DINOT" panose="020B0504020101020102" pitchFamily="34" charset="77"/>
              </a:rPr>
              <a:t>is ultimately obtained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EBAA24-ABFE-8582-C9D9-B73D1D0108C0}"/>
              </a:ext>
            </a:extLst>
          </p:cNvPr>
          <p:cNvGrpSpPr/>
          <p:nvPr/>
        </p:nvGrpSpPr>
        <p:grpSpPr>
          <a:xfrm>
            <a:off x="4010991" y="2692783"/>
            <a:ext cx="1616067" cy="307777"/>
            <a:chOff x="4178595" y="4198252"/>
            <a:chExt cx="1616067" cy="30777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3217D6-517D-8347-69E4-A57BDD9F10A4}"/>
                </a:ext>
              </a:extLst>
            </p:cNvPr>
            <p:cNvCxnSpPr>
              <a:cxnSpLocks/>
              <a:stCxn id="32" idx="1"/>
              <a:endCxn id="36" idx="3"/>
            </p:cNvCxnSpPr>
            <p:nvPr/>
          </p:nvCxnSpPr>
          <p:spPr>
            <a:xfrm flipH="1">
              <a:off x="4178595" y="4506029"/>
              <a:ext cx="161606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747B49-BDBF-725F-F5A5-F65C60CE4BEA}"/>
                </a:ext>
              </a:extLst>
            </p:cNvPr>
            <p:cNvSpPr txBox="1"/>
            <p:nvPr/>
          </p:nvSpPr>
          <p:spPr>
            <a:xfrm>
              <a:off x="4441450" y="4198252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References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2159B6-43CC-413A-A69A-AE6485B18D3C}"/>
              </a:ext>
            </a:extLst>
          </p:cNvPr>
          <p:cNvGrpSpPr/>
          <p:nvPr/>
        </p:nvGrpSpPr>
        <p:grpSpPr>
          <a:xfrm>
            <a:off x="5333050" y="2077228"/>
            <a:ext cx="1449436" cy="1773738"/>
            <a:chOff x="5500654" y="3550798"/>
            <a:chExt cx="1449436" cy="1773738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1BCFF0A8-FBE7-233D-3E16-ED323A23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AD0940-18DA-78B8-D80A-07CAF83B7F56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5555CF-02BD-6A6F-5526-1888EEF23D60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BE9F8F-51F4-694B-6DC5-81D59CBEBDE7}"/>
              </a:ext>
            </a:extLst>
          </p:cNvPr>
          <p:cNvGrpSpPr/>
          <p:nvPr/>
        </p:nvGrpSpPr>
        <p:grpSpPr>
          <a:xfrm>
            <a:off x="3096591" y="2077228"/>
            <a:ext cx="914400" cy="1380532"/>
            <a:chOff x="3264195" y="3550798"/>
            <a:chExt cx="914400" cy="1380532"/>
          </a:xfrm>
        </p:grpSpPr>
        <p:pic>
          <p:nvPicPr>
            <p:cNvPr id="36" name="Graphic 35" descr="Document with solid fill">
              <a:extLst>
                <a:ext uri="{FF2B5EF4-FFF2-40B4-BE49-F238E27FC236}">
                  <a16:creationId xmlns:a16="http://schemas.microsoft.com/office/drawing/2014/main" id="{23803D37-1CC0-04DA-162C-2994B3CB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F9F2E4-941A-9FE0-0DB0-D466952E6363}"/>
                </a:ext>
              </a:extLst>
            </p:cNvPr>
            <p:cNvSpPr txBox="1"/>
            <p:nvPr/>
          </p:nvSpPr>
          <p:spPr>
            <a:xfrm>
              <a:off x="3467960" y="35507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B.S.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C72EDC-E214-2DF2-837F-656062C07A5D}"/>
              </a:ext>
            </a:extLst>
          </p:cNvPr>
          <p:cNvGrpSpPr/>
          <p:nvPr/>
        </p:nvGrpSpPr>
        <p:grpSpPr>
          <a:xfrm>
            <a:off x="6541458" y="2692783"/>
            <a:ext cx="1555073" cy="307777"/>
            <a:chOff x="3933964" y="2368884"/>
            <a:chExt cx="1555073" cy="30777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56E02AC-1D7D-AAD7-BE1C-88AF9F711467}"/>
                </a:ext>
              </a:extLst>
            </p:cNvPr>
            <p:cNvCxnSpPr>
              <a:cxnSpLocks/>
              <a:stCxn id="43" idx="1"/>
              <a:endCxn id="32" idx="3"/>
            </p:cNvCxnSpPr>
            <p:nvPr/>
          </p:nvCxnSpPr>
          <p:spPr>
            <a:xfrm flipH="1">
              <a:off x="3933964" y="2676661"/>
              <a:ext cx="15550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4FDE7D-73D7-48B4-A231-54D21968FFD9}"/>
                </a:ext>
              </a:extLst>
            </p:cNvPr>
            <p:cNvSpPr txBox="1"/>
            <p:nvPr/>
          </p:nvSpPr>
          <p:spPr>
            <a:xfrm>
              <a:off x="4246844" y="2368884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Citations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5CF9C5-DFDD-76BD-7FD5-44F13E05BA21}"/>
              </a:ext>
            </a:extLst>
          </p:cNvPr>
          <p:cNvGrpSpPr/>
          <p:nvPr/>
        </p:nvGrpSpPr>
        <p:grpSpPr>
          <a:xfrm>
            <a:off x="8096531" y="2077228"/>
            <a:ext cx="914400" cy="1380532"/>
            <a:chOff x="3264195" y="3550798"/>
            <a:chExt cx="914400" cy="1380532"/>
          </a:xfrm>
        </p:grpSpPr>
        <p:pic>
          <p:nvPicPr>
            <p:cNvPr id="43" name="Graphic 42" descr="Document with solid fill">
              <a:extLst>
                <a:ext uri="{FF2B5EF4-FFF2-40B4-BE49-F238E27FC236}">
                  <a16:creationId xmlns:a16="http://schemas.microsoft.com/office/drawing/2014/main" id="{0F477E9C-018D-A079-C652-ACE03B11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4195" y="4016930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C7DFCB-A434-E077-9F1B-666ABA77CBA2}"/>
                </a:ext>
              </a:extLst>
            </p:cNvPr>
            <p:cNvSpPr txBox="1"/>
            <p:nvPr/>
          </p:nvSpPr>
          <p:spPr>
            <a:xfrm>
              <a:off x="3475975" y="355079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F.S.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B6A8506-B936-4CB4-EF92-8C528BFA97B7}"/>
              </a:ext>
            </a:extLst>
          </p:cNvPr>
          <p:cNvSpPr txBox="1"/>
          <p:nvPr/>
        </p:nvSpPr>
        <p:spPr>
          <a:xfrm>
            <a:off x="8341173" y="34622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latin typeface="DINOT" panose="020B0504020101020102" pitchFamily="34" charset="77"/>
              </a:rPr>
              <a:t>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C1FD65-7FA6-D907-9365-07AFF1E8CE8A}"/>
              </a:ext>
            </a:extLst>
          </p:cNvPr>
          <p:cNvSpPr txBox="1"/>
          <p:nvPr/>
        </p:nvSpPr>
        <p:spPr>
          <a:xfrm>
            <a:off x="3349267" y="34587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DINOT" panose="020B0504020101020102" pitchFamily="34" charset="77"/>
              </a:rPr>
              <a:t>23</a:t>
            </a:r>
          </a:p>
        </p:txBody>
      </p:sp>
      <p:pic>
        <p:nvPicPr>
          <p:cNvPr id="53" name="Picture 52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2CA0E2C4-A15F-9C9B-6B41-A63D438EB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240" y="4073315"/>
            <a:ext cx="5447332" cy="23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Data items &amp; Research questions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6510A53-0075-F2C6-FBA2-5AAF28D78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5"/>
          <a:stretch/>
        </p:blipFill>
        <p:spPr>
          <a:xfrm>
            <a:off x="6619861" y="2472332"/>
            <a:ext cx="5512504" cy="4128204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5E35FA-EB19-EAAF-1B58-EB41D45FFA3F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T" sz="1800" dirty="0">
                <a:latin typeface="DINOT" panose="020B0504020101020102" pitchFamily="34" charset="77"/>
              </a:rPr>
              <a:t>The data collection process is centered around </a:t>
            </a:r>
            <a:r>
              <a:rPr lang="en-IT" sz="1800" dirty="0">
                <a:latin typeface="DINOT-Bold" panose="02000503030000020004" pitchFamily="2" charset="77"/>
              </a:rPr>
              <a:t>data extraction forms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Establish which information is relevant for the review (what to look for in primary studies)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Made up of 20 </a:t>
            </a:r>
            <a:r>
              <a:rPr lang="en-IT" sz="1600" dirty="0">
                <a:latin typeface="DINOT-Bold" panose="02000503030000020004" pitchFamily="2" charset="77"/>
              </a:rPr>
              <a:t>data items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Tie each group of items to a specific research question</a:t>
            </a:r>
          </a:p>
          <a:p>
            <a:pPr lvl="1"/>
            <a:endParaRPr lang="en-GB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Research questions </a:t>
            </a:r>
            <a:r>
              <a:rPr lang="en-IT" sz="1800" dirty="0">
                <a:latin typeface="DINOT" panose="020B0504020101020102" pitchFamily="34" charset="77"/>
              </a:rPr>
              <a:t>seek to profile the domain of </a:t>
            </a:r>
            <a:br>
              <a:rPr lang="en-IT" sz="1800" dirty="0">
                <a:latin typeface="DINOT" panose="020B0504020101020102" pitchFamily="34" charset="77"/>
              </a:rPr>
            </a:br>
            <a:r>
              <a:rPr lang="en-IT" sz="1800" dirty="0">
                <a:latin typeface="DINOT" panose="020B0504020101020102" pitchFamily="34" charset="77"/>
              </a:rPr>
              <a:t>interest in terms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Identified </a:t>
            </a:r>
            <a:r>
              <a:rPr lang="en-IT" sz="1600" dirty="0">
                <a:latin typeface="DINOT-Bold" panose="02000503030000020004" pitchFamily="2" charset="77"/>
              </a:rPr>
              <a:t>categories of labeling approaches </a:t>
            </a:r>
            <a:r>
              <a:rPr lang="en-IT" sz="1600" dirty="0">
                <a:latin typeface="DINOT" panose="020B0504020101020102" pitchFamily="34" charset="77"/>
              </a:rPr>
              <a:t>and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techniques</a:t>
            </a:r>
            <a:r>
              <a:rPr lang="en-IT" sz="1600" dirty="0">
                <a:latin typeface="DINOT" panose="020B0504020101020102" pitchFamily="34" charset="77"/>
              </a:rPr>
              <a:t> by which they are implemented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Topic modeling approaches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Observed </a:t>
            </a:r>
            <a:r>
              <a:rPr lang="en-IT" sz="1600" dirty="0">
                <a:latin typeface="DINOT-Bold" panose="02000503030000020004" pitchFamily="2" charset="77"/>
              </a:rPr>
              <a:t>label structures</a:t>
            </a:r>
            <a:r>
              <a:rPr lang="en-IT" sz="1600" dirty="0">
                <a:latin typeface="DINOT" panose="020B0504020101020102" pitchFamily="34" charset="77"/>
              </a:rPr>
              <a:t> and conducted </a:t>
            </a:r>
            <a:r>
              <a:rPr lang="en-IT" sz="1600" dirty="0">
                <a:latin typeface="DINOT-Bold" panose="02000503030000020004" pitchFamily="2" charset="77"/>
              </a:rPr>
              <a:t>quality </a:t>
            </a:r>
            <a:br>
              <a:rPr lang="en-IT" sz="1600" dirty="0">
                <a:latin typeface="DINOT-Bold" panose="02000503030000020004" pitchFamily="2" charset="77"/>
              </a:rPr>
            </a:br>
            <a:r>
              <a:rPr lang="en-IT" sz="1600" dirty="0">
                <a:latin typeface="DINOT-Bold" panose="02000503030000020004" pitchFamily="2" charset="77"/>
              </a:rPr>
              <a:t>evaluation </a:t>
            </a:r>
            <a:r>
              <a:rPr lang="en-IT" sz="1600" dirty="0">
                <a:latin typeface="DINOT" panose="020B0504020101020102" pitchFamily="34" charset="77"/>
              </a:rPr>
              <a:t>procedures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Characteristics of the </a:t>
            </a:r>
            <a:r>
              <a:rPr lang="en-IT" sz="1600" dirty="0">
                <a:latin typeface="DINOT-Bold" panose="02000503030000020004" pitchFamily="2" charset="77"/>
              </a:rPr>
              <a:t>underlying corpora</a:t>
            </a: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53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Structure of the analysis and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The analysis of the collected data is structured into </a:t>
            </a:r>
            <a:r>
              <a:rPr lang="en-IT" sz="1800" u="sng" dirty="0">
                <a:latin typeface="DINOT-Bold" panose="02000503030000020004" pitchFamily="2" charset="77"/>
              </a:rPr>
              <a:t>three phases</a:t>
            </a:r>
            <a:r>
              <a:rPr lang="en-IT" sz="1800" dirty="0">
                <a:latin typeface="DINOT" panose="020B0504020101020102" pitchFamily="34" charset="77"/>
              </a:rPr>
              <a:t>: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</a:t>
            </a:r>
            <a:r>
              <a:rPr lang="en-IT" sz="1800" dirty="0">
                <a:latin typeface="DINOT-Bold" panose="02000503030000020004" pitchFamily="2" charset="77"/>
              </a:rPr>
              <a:t>synthesis</a:t>
            </a:r>
            <a:r>
              <a:rPr lang="en-IT" sz="1800" dirty="0">
                <a:latin typeface="DINOT" panose="020B0504020101020102" pitchFamily="34" charset="77"/>
              </a:rPr>
              <a:t> of the </a:t>
            </a:r>
            <a:r>
              <a:rPr lang="en-IT" sz="1800" dirty="0">
                <a:latin typeface="DINOT-Bold" panose="02000503030000020004" pitchFamily="2" charset="77"/>
              </a:rPr>
              <a:t>primary studies 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Presented following the defined data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Highlighting the encountered contents and </a:t>
            </a:r>
            <a:r>
              <a:rPr lang="en-GB" sz="1600" dirty="0">
                <a:latin typeface="DINOT" panose="020B0504020101020102" pitchFamily="34" charset="77"/>
              </a:rPr>
              <a:t>methodologies</a:t>
            </a:r>
            <a:endParaRPr lang="en-IT" sz="1600" dirty="0">
              <a:latin typeface="DINOT" panose="020B0504020101020102" pitchFamily="34" charset="77"/>
            </a:endParaRP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Addressing the posed research questions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 description of the identified </a:t>
            </a:r>
            <a:r>
              <a:rPr lang="en-IT" sz="1800" dirty="0">
                <a:latin typeface="DINOT-Bold" panose="02000503030000020004" pitchFamily="2" charset="77"/>
              </a:rPr>
              <a:t>research gaps</a:t>
            </a:r>
          </a:p>
          <a:p>
            <a:pPr marL="457200" indent="-457200"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Selected </a:t>
            </a:r>
            <a:r>
              <a:rPr lang="en-IT" sz="1800" dirty="0">
                <a:latin typeface="DINOT-Bold" panose="02000503030000020004" pitchFamily="2" charset="77"/>
              </a:rPr>
              <a:t>insights from individual studies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Offered to provide guidance to prospective researchers</a:t>
            </a:r>
          </a:p>
        </p:txBody>
      </p:sp>
    </p:spTree>
    <p:extLst>
      <p:ext uri="{BB962C8B-B14F-4D97-AF65-F5344CB8AC3E}">
        <p14:creationId xmlns:p14="http://schemas.microsoft.com/office/powerpoint/2010/main" val="93710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RQ1 – Topic labeling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Categories of </a:t>
            </a:r>
            <a:r>
              <a:rPr lang="en-IT" sz="1800" dirty="0">
                <a:latin typeface="DINOT-Bold" panose="02000503030000020004" pitchFamily="2" charset="77"/>
              </a:rPr>
              <a:t>manual</a:t>
            </a:r>
            <a:r>
              <a:rPr lang="en-IT" sz="1800" dirty="0">
                <a:latin typeface="DINOT" panose="020B0504020101020102" pitchFamily="34" charset="77"/>
              </a:rPr>
              <a:t>, </a:t>
            </a:r>
            <a:r>
              <a:rPr lang="en-IT" sz="1800" dirty="0">
                <a:latin typeface="DINOT-Bold" panose="02000503030000020004" pitchFamily="2" charset="77"/>
              </a:rPr>
              <a:t>partially automated </a:t>
            </a:r>
            <a:r>
              <a:rPr lang="en-IT" sz="1800" dirty="0">
                <a:latin typeface="DINOT" panose="020B0504020101020102" pitchFamily="34" charset="77"/>
              </a:rPr>
              <a:t>and </a:t>
            </a:r>
            <a:r>
              <a:rPr lang="en-IT" sz="1800" dirty="0">
                <a:latin typeface="DINOT-Bold" panose="02000503030000020004" pitchFamily="2" charset="77"/>
              </a:rPr>
              <a:t>fully automated approaches </a:t>
            </a:r>
            <a:r>
              <a:rPr lang="en-IT" sz="1800" dirty="0">
                <a:latin typeface="DINOT" panose="020B0504020101020102" pitchFamily="34" charset="77"/>
              </a:rPr>
              <a:t>are identified</a:t>
            </a: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Additionally: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~75% of documents show a secondary </a:t>
            </a:r>
            <a:r>
              <a:rPr lang="en-IT" sz="1600" dirty="0">
                <a:latin typeface="DINOT-Bold" panose="02000503030000020004" pitchFamily="2" charset="77"/>
              </a:rPr>
              <a:t>focus</a:t>
            </a:r>
            <a:r>
              <a:rPr lang="en-IT" sz="1600" dirty="0">
                <a:latin typeface="DINOT" panose="020B0504020101020102" pitchFamily="34" charset="77"/>
              </a:rPr>
              <a:t> on topic labeling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~35% ultimately introduce </a:t>
            </a:r>
            <a:r>
              <a:rPr lang="en-IT" sz="1600" dirty="0">
                <a:latin typeface="DINOT-Bold" panose="02000503030000020004" pitchFamily="2" charset="77"/>
              </a:rPr>
              <a:t>novel</a:t>
            </a:r>
            <a:r>
              <a:rPr lang="en-IT" sz="1600" dirty="0">
                <a:latin typeface="DINOT" panose="020B0504020101020102" pitchFamily="34" charset="77"/>
              </a:rPr>
              <a:t> labeling techniques</a:t>
            </a:r>
          </a:p>
        </p:txBody>
      </p:sp>
      <p:pic>
        <p:nvPicPr>
          <p:cNvPr id="10" name="Picture 9" descr="A graph of a bar chart&#10;&#10;Description automatically generated">
            <a:extLst>
              <a:ext uri="{FF2B5EF4-FFF2-40B4-BE49-F238E27FC236}">
                <a16:creationId xmlns:a16="http://schemas.microsoft.com/office/drawing/2014/main" id="{853DF79F-A82A-42DF-8E9F-D7F04B3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94" y="3301177"/>
            <a:ext cx="3370091" cy="32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DB9810A-D666-C830-5F1C-E8DB59BA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10" y="2436740"/>
            <a:ext cx="3346412" cy="4401382"/>
          </a:xfrm>
          <a:prstGeom prst="rect">
            <a:avLst/>
          </a:prstGeom>
        </p:spPr>
      </p:pic>
      <p:pic>
        <p:nvPicPr>
          <p:cNvPr id="11" name="Picture 10" descr="A table with text and images&#10;&#10;Description automatically generated">
            <a:extLst>
              <a:ext uri="{FF2B5EF4-FFF2-40B4-BE49-F238E27FC236}">
                <a16:creationId xmlns:a16="http://schemas.microsoft.com/office/drawing/2014/main" id="{548D41F1-19E2-56C6-3D92-5030B2491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8"/>
          <a:stretch/>
        </p:blipFill>
        <p:spPr>
          <a:xfrm>
            <a:off x="5734433" y="2456618"/>
            <a:ext cx="4184819" cy="21330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Underlying </a:t>
            </a:r>
            <a:r>
              <a:rPr lang="en-IT" sz="1800" dirty="0">
                <a:latin typeface="DINOT-Bold" panose="02000503030000020004" pitchFamily="2" charset="77"/>
              </a:rPr>
              <a:t>techniques</a:t>
            </a:r>
            <a:r>
              <a:rPr lang="en-IT" sz="1800" dirty="0">
                <a:latin typeface="DINOT" panose="020B0504020101020102" pitchFamily="34" charset="77"/>
              </a:rPr>
              <a:t> characterising the three macro-categories are explored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Fully automated approaches are found to be the most varied (showing 16 categories of techniques)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Motivating factors</a:t>
            </a:r>
            <a:r>
              <a:rPr lang="en-IT" sz="1800" dirty="0">
                <a:latin typeface="DINOT" panose="020B0504020101020102" pitchFamily="34" charset="77"/>
              </a:rPr>
              <a:t> for employing labeling steps are also extracted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Providing a </a:t>
            </a:r>
            <a:r>
              <a:rPr lang="en-IT" sz="1600" dirty="0">
                <a:latin typeface="DINOT-Bold" panose="02000503030000020004" pitchFamily="2" charset="77"/>
              </a:rPr>
              <a:t>better characterisation </a:t>
            </a:r>
            <a:r>
              <a:rPr lang="en-IT" sz="1600" dirty="0">
                <a:latin typeface="DINOT" panose="020B0504020101020102" pitchFamily="34" charset="77"/>
              </a:rPr>
              <a:t>of the analysed corpus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Producing more </a:t>
            </a:r>
            <a:r>
              <a:rPr lang="en-IT" sz="1600" dirty="0">
                <a:latin typeface="DINOT-Bold" panose="02000503030000020004" pitchFamily="2" charset="77"/>
              </a:rPr>
              <a:t>easily interpretable topics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Addressing the </a:t>
            </a:r>
            <a:r>
              <a:rPr lang="en-IT" sz="1600" dirty="0">
                <a:latin typeface="DINOT-Bold" panose="02000503030000020004" pitchFamily="2" charset="77"/>
              </a:rPr>
              <a:t>overhead of manual labeling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Assessing the </a:t>
            </a:r>
            <a:r>
              <a:rPr lang="en-IT" sz="1600" dirty="0">
                <a:latin typeface="DINOT-Bold" panose="02000503030000020004" pitchFamily="2" charset="77"/>
              </a:rPr>
              <a:t>interpretability</a:t>
            </a:r>
            <a:r>
              <a:rPr lang="en-IT" sz="1600" dirty="0">
                <a:latin typeface="DINOT" panose="020B0504020101020102" pitchFamily="34" charset="77"/>
              </a:rPr>
              <a:t> of the topics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Labeling techniques &amp; motivational context</a:t>
            </a:r>
          </a:p>
        </p:txBody>
      </p:sp>
    </p:spTree>
    <p:extLst>
      <p:ext uri="{BB962C8B-B14F-4D97-AF65-F5344CB8AC3E}">
        <p14:creationId xmlns:p14="http://schemas.microsoft.com/office/powerpoint/2010/main" val="167956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2C3-5C38-E752-2586-8AE85B516FC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936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Partially </a:t>
            </a:r>
            <a:r>
              <a:rPr lang="en-IT" sz="1600" dirty="0">
                <a:latin typeface="DINOT" panose="020B0504020101020102" pitchFamily="34" charset="77"/>
              </a:rPr>
              <a:t>automated approaches</a:t>
            </a: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600" dirty="0">
                <a:latin typeface="DINOT" panose="020B0504020101020102" pitchFamily="34" charset="77"/>
              </a:rPr>
              <a:t>						</a:t>
            </a: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600" dirty="0">
                <a:latin typeface="DINOT" panose="020B0504020101020102" pitchFamily="34" charset="77"/>
              </a:rPr>
              <a:t>Only two overarching techniques are identified for manual labeling approaches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RQ1 – Labeling techniques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7A7DD-F589-1C7E-F46C-1CD95D8EBDB1}"/>
              </a:ext>
            </a:extLst>
          </p:cNvPr>
          <p:cNvSpPr txBox="1"/>
          <p:nvPr/>
        </p:nvSpPr>
        <p:spPr>
          <a:xfrm>
            <a:off x="6381135" y="2588938"/>
            <a:ext cx="5491433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Automated techniques requiring as input an already existing (potentially partial) label structure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M</a:t>
            </a:r>
            <a:r>
              <a:rPr lang="en-GB" sz="1600" dirty="0">
                <a:effectLst/>
                <a:latin typeface="DINOT" panose="020B0504020101020102" pitchFamily="34" charset="77"/>
              </a:rPr>
              <a:t>anual approaches guided by pre-existing label sets or aided by other forms of automatically generated metadata </a:t>
            </a:r>
            <a:endParaRPr lang="en-GB" sz="1600" dirty="0">
              <a:latin typeface="DINOT" panose="020B0504020101020102" pitchFamily="34" charset="77"/>
            </a:endParaRPr>
          </a:p>
          <a:p>
            <a:pPr marL="342900" indent="-342900">
              <a:buFont typeface="+mj-lt"/>
              <a:buAutoNum type="arabicPeriod"/>
            </a:pPr>
            <a:endParaRPr lang="en-IT" sz="1600" dirty="0">
              <a:latin typeface="DINOT" panose="020B0504020101020102" pitchFamily="34" charset="77"/>
            </a:endParaRPr>
          </a:p>
        </p:txBody>
      </p:sp>
      <p:pic>
        <p:nvPicPr>
          <p:cNvPr id="6" name="Picture 5" descr="A white paper with black text and blue text&#10;&#10;Description automatically generated">
            <a:extLst>
              <a:ext uri="{FF2B5EF4-FFF2-40B4-BE49-F238E27FC236}">
                <a16:creationId xmlns:a16="http://schemas.microsoft.com/office/drawing/2014/main" id="{9CBD9C36-F828-D04C-EBFC-49D04CDE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02" y="2239690"/>
            <a:ext cx="5491433" cy="33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RQ2 – Topic modeling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1406-0E88-AD12-7700-575A88380C29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" panose="020B0504020101020102" pitchFamily="34" charset="77"/>
              </a:rPr>
              <a:t>16 </a:t>
            </a:r>
            <a:r>
              <a:rPr lang="en-IT" sz="1800" dirty="0">
                <a:latin typeface="DINOT-Bold" panose="02000503030000020004" pitchFamily="2" charset="77"/>
              </a:rPr>
              <a:t>topic modeling approaches </a:t>
            </a:r>
            <a:r>
              <a:rPr lang="en-IT" sz="1800" dirty="0">
                <a:latin typeface="DINOT" panose="020B0504020101020102" pitchFamily="34" charset="77"/>
              </a:rPr>
              <a:t>are identified</a:t>
            </a:r>
            <a:endParaRPr lang="en-IT" sz="1600" dirty="0">
              <a:latin typeface="DINOT" panose="020B0504020101020102" pitchFamily="34" charset="7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The </a:t>
            </a:r>
            <a:r>
              <a:rPr lang="en-IT" sz="1800" dirty="0">
                <a:solidFill>
                  <a:prstClr val="black"/>
                </a:solidFill>
                <a:latin typeface="DINOT-Bold" panose="02000503030000020004" pitchFamily="2" charset="77"/>
              </a:rPr>
              <a:t>number of generated topics </a:t>
            </a: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is found to be higher for documents </a:t>
            </a:r>
            <a:b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IT" sz="1800" dirty="0">
                <a:solidFill>
                  <a:prstClr val="black"/>
                </a:solidFill>
                <a:latin typeface="DINOT" panose="020B0504020101020102" pitchFamily="34" charset="77"/>
              </a:rPr>
              <a:t>employing automated labeling approaches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F215B9-31DE-A4FB-4E0E-8ECC026D9C56}"/>
              </a:ext>
            </a:extLst>
          </p:cNvPr>
          <p:cNvGrpSpPr/>
          <p:nvPr/>
        </p:nvGrpSpPr>
        <p:grpSpPr>
          <a:xfrm>
            <a:off x="8110229" y="1690254"/>
            <a:ext cx="3087222" cy="4127451"/>
            <a:chOff x="8147845" y="2730548"/>
            <a:chExt cx="3087222" cy="4127451"/>
          </a:xfrm>
        </p:grpSpPr>
        <p:pic>
          <p:nvPicPr>
            <p:cNvPr id="6" name="Picture 5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5A870CFC-0735-2ED2-9626-005015EF8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329" b="7467"/>
            <a:stretch/>
          </p:blipFill>
          <p:spPr>
            <a:xfrm>
              <a:off x="8147845" y="2730550"/>
              <a:ext cx="2477085" cy="3819277"/>
            </a:xfrm>
            <a:prstGeom prst="rect">
              <a:avLst/>
            </a:prstGeom>
          </p:spPr>
        </p:pic>
        <p:pic>
          <p:nvPicPr>
            <p:cNvPr id="7" name="Picture 6" descr="A table with text and images&#10;&#10;Description automatically generated">
              <a:extLst>
                <a:ext uri="{FF2B5EF4-FFF2-40B4-BE49-F238E27FC236}">
                  <a16:creationId xmlns:a16="http://schemas.microsoft.com/office/drawing/2014/main" id="{85644908-F435-84FC-D31E-DFD01A4B0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65"/>
            <a:stretch/>
          </p:blipFill>
          <p:spPr>
            <a:xfrm>
              <a:off x="10624930" y="2730548"/>
              <a:ext cx="610137" cy="4127451"/>
            </a:xfrm>
            <a:prstGeom prst="rect">
              <a:avLst/>
            </a:prstGeom>
          </p:spPr>
        </p:pic>
      </p:grpSp>
      <p:pic>
        <p:nvPicPr>
          <p:cNvPr id="11" name="Picture 1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64BCAD4-DB61-9B82-05F1-FA0F75E8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648" y="2903024"/>
            <a:ext cx="3840026" cy="37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2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DE21-257E-9A59-E9D3-1B045CCAFF3D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DINOT" panose="020B0504020101020102" pitchFamily="34" charset="77"/>
              </a:rPr>
              <a:t>4 distinct </a:t>
            </a:r>
            <a:r>
              <a:rPr lang="en-GB" sz="1800" dirty="0">
                <a:latin typeface="DINOT-Bold" panose="02000503030000020004" pitchFamily="2" charset="77"/>
              </a:rPr>
              <a:t>structures</a:t>
            </a:r>
            <a:r>
              <a:rPr lang="en-GB" sz="1800" dirty="0">
                <a:latin typeface="DINOT" panose="020B0504020101020102" pitchFamily="34" charset="77"/>
              </a:rPr>
              <a:t> (i.e. label types) are observed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As expected, most studies employ </a:t>
            </a:r>
            <a:r>
              <a:rPr lang="en-GB" sz="1800" dirty="0">
                <a:latin typeface="DINOT-Bold" panose="02000503030000020004" pitchFamily="2" charset="77"/>
              </a:rPr>
              <a:t>phrase labels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endParaRPr lang="en-IT" sz="1400" dirty="0">
              <a:latin typeface="DINOT-Bold" panose="02000503030000020004" pitchFamily="2" charset="77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6292D91B-0AD1-79AC-76E9-782C3888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283" y="2191187"/>
            <a:ext cx="4943433" cy="21320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RQ3 – Label structures</a:t>
            </a:r>
          </a:p>
        </p:txBody>
      </p:sp>
    </p:spTree>
    <p:extLst>
      <p:ext uri="{BB962C8B-B14F-4D97-AF65-F5344CB8AC3E}">
        <p14:creationId xmlns:p14="http://schemas.microsoft.com/office/powerpoint/2010/main" val="413215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Addressing the </a:t>
            </a:r>
            <a:r>
              <a:rPr lang="en-IT" sz="1800" dirty="0">
                <a:latin typeface="DINOT-Bold" panose="02000503030000020004" pitchFamily="2" charset="77"/>
              </a:rPr>
              <a:t>lack of SLRs </a:t>
            </a:r>
            <a:r>
              <a:rPr lang="en-IT" sz="1800" dirty="0">
                <a:latin typeface="DINOT" panose="020B0504020101020102" pitchFamily="34" charset="77"/>
              </a:rPr>
              <a:t>focusing on topic labeling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Reviewing the relevant primary studies in the period 2017-2022</a:t>
            </a:r>
          </a:p>
          <a:p>
            <a:pPr marL="457200" indent="-457200">
              <a:spcAft>
                <a:spcPts val="500"/>
              </a:spcAft>
              <a:buFont typeface="+mj-lt"/>
              <a:buAutoNum type="arabicPeriod"/>
            </a:pPr>
            <a:r>
              <a:rPr lang="en-IT" sz="1800" dirty="0">
                <a:latin typeface="DINOT" panose="020B0504020101020102" pitchFamily="34" charset="77"/>
              </a:rPr>
              <a:t>Sharing a set of </a:t>
            </a:r>
            <a:r>
              <a:rPr lang="en-IT" sz="1800" u="sng" dirty="0">
                <a:latin typeface="DINOT-Bold" panose="02000503030000020004" pitchFamily="2" charset="77"/>
              </a:rPr>
              <a:t>methodological contributions</a:t>
            </a:r>
            <a:r>
              <a:rPr lang="en-IT" sz="1800" dirty="0">
                <a:solidFill>
                  <a:srgbClr val="FF0000"/>
                </a:solidFill>
                <a:latin typeface="DINOT-Bold" panose="02000503030000020004" pitchFamily="2" charset="77"/>
              </a:rPr>
              <a:t> </a:t>
            </a:r>
            <a:r>
              <a:rPr lang="en-IT" sz="1800" dirty="0">
                <a:latin typeface="DINOT" panose="020B0504020101020102" pitchFamily="34" charset="77"/>
              </a:rPr>
              <a:t>formulated from observations made throughout the review process</a:t>
            </a:r>
          </a:p>
          <a:p>
            <a:pPr lvl="1">
              <a:spcAft>
                <a:spcPts val="500"/>
              </a:spcAft>
            </a:pPr>
            <a:r>
              <a:rPr lang="en-IT" sz="1600" dirty="0">
                <a:latin typeface="DINOT" panose="020B0504020101020102" pitchFamily="34" charset="77"/>
              </a:rPr>
              <a:t>Capable of enhancing (parts of) existing guidelines for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conducting secondary studies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(SEGRESS - 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Kitchenham et al., 2022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Believed to be generally applicable outside of the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investigated domain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866506-5EAE-0286-DCC5-2A64853B2AEC}"/>
              </a:ext>
            </a:extLst>
          </p:cNvPr>
          <p:cNvGrpSpPr/>
          <p:nvPr/>
        </p:nvGrpSpPr>
        <p:grpSpPr>
          <a:xfrm>
            <a:off x="6948953" y="3038167"/>
            <a:ext cx="5075903" cy="3731341"/>
            <a:chOff x="6771968" y="2959509"/>
            <a:chExt cx="5075903" cy="37313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0C8005-5AC2-E743-C57D-84A388B7E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741"/>
            <a:stretch/>
          </p:blipFill>
          <p:spPr>
            <a:xfrm>
              <a:off x="6771968" y="2959509"/>
              <a:ext cx="5075903" cy="373134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3C5381-AB51-9A7C-4CB9-F131F7C77893}"/>
                </a:ext>
              </a:extLst>
            </p:cNvPr>
            <p:cNvSpPr/>
            <p:nvPr/>
          </p:nvSpPr>
          <p:spPr>
            <a:xfrm>
              <a:off x="7236542" y="3539612"/>
              <a:ext cx="1563329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189A0F-C2B3-147A-C3F1-2260E22573CC}"/>
                </a:ext>
              </a:extLst>
            </p:cNvPr>
            <p:cNvSpPr/>
            <p:nvPr/>
          </p:nvSpPr>
          <p:spPr>
            <a:xfrm>
              <a:off x="7236541" y="4390102"/>
              <a:ext cx="1440000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CA329E-989A-30CF-8259-E038C08FB143}"/>
                </a:ext>
              </a:extLst>
            </p:cNvPr>
            <p:cNvSpPr/>
            <p:nvPr/>
          </p:nvSpPr>
          <p:spPr>
            <a:xfrm>
              <a:off x="7005480" y="3837036"/>
              <a:ext cx="1908000" cy="2808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0AAD70-1AE4-56D5-3CDC-CD5E6B6B4C54}"/>
                </a:ext>
              </a:extLst>
            </p:cNvPr>
            <p:cNvSpPr/>
            <p:nvPr/>
          </p:nvSpPr>
          <p:spPr>
            <a:xfrm>
              <a:off x="7005480" y="6463880"/>
              <a:ext cx="1655999" cy="1573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A5573-5996-17D7-FFC9-89F457ABA637}"/>
                </a:ext>
              </a:extLst>
            </p:cNvPr>
            <p:cNvSpPr/>
            <p:nvPr/>
          </p:nvSpPr>
          <p:spPr>
            <a:xfrm>
              <a:off x="7002540" y="4956351"/>
              <a:ext cx="3419653" cy="5693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3377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RQ3 – Label quality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D3A758-46AD-7A25-E561-61EF44DD6B85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-Bold" panose="02000503030000020004" pitchFamily="2" charset="77"/>
              </a:rPr>
              <a:t>Quality evaluations </a:t>
            </a:r>
            <a:r>
              <a:rPr lang="en-GB" sz="1800" dirty="0">
                <a:latin typeface="DINOT" panose="020B0504020101020102" pitchFamily="34" charset="77"/>
              </a:rPr>
              <a:t>are a relatively rare occurrence (found in ~20% of studies)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Human-based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Four-level scales of relevance (“totally irrelevant” – “perfectly fitting”)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Binary evaluations (“unrelated” – “good”)</a:t>
            </a:r>
          </a:p>
          <a:p>
            <a:pPr lvl="2">
              <a:spcAft>
                <a:spcPts val="1000"/>
              </a:spcAft>
            </a:pPr>
            <a:r>
              <a:rPr lang="en-GB" sz="1400" dirty="0">
                <a:latin typeface="DINOT" panose="020B0504020101020102" pitchFamily="34" charset="77"/>
              </a:rPr>
              <a:t>…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Automated approaches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Transformer-based (</a:t>
            </a:r>
            <a:r>
              <a:rPr lang="en-GB" sz="1400" dirty="0" err="1">
                <a:latin typeface="DINOT" panose="020B0504020101020102" pitchFamily="34" charset="77"/>
              </a:rPr>
              <a:t>BERTScores</a:t>
            </a:r>
            <a:r>
              <a:rPr lang="en-GB" sz="1400" dirty="0">
                <a:latin typeface="DINOT" panose="020B0504020101020102" pitchFamily="34" charset="77"/>
              </a:rPr>
              <a:t>)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Cosine similarity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 …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The practice is almost only found in studies showing a</a:t>
            </a:r>
            <a:r>
              <a:rPr lang="en-IT" sz="1800" dirty="0">
                <a:latin typeface="DINOT-Bold" panose="02000503030000020004" pitchFamily="2" charset="77"/>
              </a:rPr>
              <a:t> primary focus </a:t>
            </a:r>
            <a:r>
              <a:rPr lang="en-IT" sz="1800" dirty="0">
                <a:latin typeface="DINOT" panose="020B0504020101020102" pitchFamily="34" charset="77"/>
              </a:rPr>
              <a:t>on topic labeling</a:t>
            </a:r>
          </a:p>
          <a:p>
            <a:pPr marL="0" indent="0">
              <a:buNone/>
            </a:pPr>
            <a:endParaRPr lang="en-IT" sz="1400" dirty="0">
              <a:latin typeface="DINOT-Bold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9298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RQ4 – Categories of corpora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DC20BD-7578-B65C-6E19-5B9B3052DDBE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19 </a:t>
            </a:r>
            <a:r>
              <a:rPr lang="en-GB" sz="1800" dirty="0">
                <a:latin typeface="DINOT-Bold" panose="02000503030000020004" pitchFamily="2" charset="77"/>
              </a:rPr>
              <a:t>categories of corpora </a:t>
            </a:r>
            <a:r>
              <a:rPr lang="en-GB" sz="1800" dirty="0">
                <a:latin typeface="DINOT" panose="020B0504020101020102" pitchFamily="34" charset="77"/>
              </a:rPr>
              <a:t>are identified</a:t>
            </a:r>
            <a:endParaRPr lang="en-IT" sz="1800" dirty="0">
              <a:latin typeface="DINOT-Bold" panose="02000503030000020004" pitchFamily="2" charset="77"/>
            </a:endParaRPr>
          </a:p>
        </p:txBody>
      </p:sp>
      <p:pic>
        <p:nvPicPr>
          <p:cNvPr id="6" name="Picture 5" descr="A list of words and a few other words&#10;&#10;Description automatically generated">
            <a:extLst>
              <a:ext uri="{FF2B5EF4-FFF2-40B4-BE49-F238E27FC236}">
                <a16:creationId xmlns:a16="http://schemas.microsoft.com/office/drawing/2014/main" id="{06253988-747E-44B1-CD84-4EA1C3C54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27" y="1312222"/>
            <a:ext cx="4463914" cy="5386009"/>
          </a:xfrm>
          <a:prstGeom prst="rect">
            <a:avLst/>
          </a:prstGeom>
        </p:spPr>
      </p:pic>
      <p:pic>
        <p:nvPicPr>
          <p:cNvPr id="8" name="Picture 7" descr="A table of text with black text&#10;&#10;Description automatically generated">
            <a:extLst>
              <a:ext uri="{FF2B5EF4-FFF2-40B4-BE49-F238E27FC236}">
                <a16:creationId xmlns:a16="http://schemas.microsoft.com/office/drawing/2014/main" id="{231F4B62-F4BB-87AF-F74E-97DF75324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327" y="1312222"/>
            <a:ext cx="4464199" cy="4700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3CB55-79F3-46F2-1923-1A560C4016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63"/>
          <a:stretch/>
        </p:blipFill>
        <p:spPr>
          <a:xfrm>
            <a:off x="838199" y="2721344"/>
            <a:ext cx="5232793" cy="3168184"/>
          </a:xfrm>
          <a:prstGeom prst="rect">
            <a:avLst/>
          </a:prstGeom>
        </p:spPr>
      </p:pic>
      <p:pic>
        <p:nvPicPr>
          <p:cNvPr id="9" name="Picture 8" descr="A graph of green rectangular bars with white text&#10;&#10;Description automatically generated">
            <a:extLst>
              <a:ext uri="{FF2B5EF4-FFF2-40B4-BE49-F238E27FC236}">
                <a16:creationId xmlns:a16="http://schemas.microsoft.com/office/drawing/2014/main" id="{A79244B9-F6C7-E81F-DFBD-FB7EEEFEA5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7"/>
          <a:stretch/>
        </p:blipFill>
        <p:spPr>
          <a:xfrm>
            <a:off x="6070992" y="2810147"/>
            <a:ext cx="5161931" cy="32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RQ4 – Pre-processing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DC20BD-7578-B65C-6E19-5B9B3052DDBE}"/>
              </a:ext>
            </a:extLst>
          </p:cNvPr>
          <p:cNvSpPr txBox="1">
            <a:spLocks/>
          </p:cNvSpPr>
          <p:nvPr/>
        </p:nvSpPr>
        <p:spPr>
          <a:xfrm>
            <a:off x="838199" y="1690254"/>
            <a:ext cx="10827327" cy="462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Applied </a:t>
            </a:r>
            <a:r>
              <a:rPr lang="en-GB" sz="1800" dirty="0">
                <a:solidFill>
                  <a:prstClr val="black"/>
                </a:solidFill>
                <a:latin typeface="DINOT-Bold" panose="02000503030000020004" pitchFamily="2" charset="77"/>
              </a:rPr>
              <a:t>pre-processing steps </a:t>
            </a: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are aligned with the </a:t>
            </a:r>
            <a:b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observed modelling techniques</a:t>
            </a:r>
            <a:endParaRPr lang="en-GB" sz="1800" dirty="0">
              <a:latin typeface="DINOT" panose="020B0504020101020102" pitchFamily="34" charset="77"/>
            </a:endParaRPr>
          </a:p>
        </p:txBody>
      </p:sp>
      <p:pic>
        <p:nvPicPr>
          <p:cNvPr id="10" name="Picture 9" descr="A graph of a number of documents&#10;&#10;Description automatically generated">
            <a:extLst>
              <a:ext uri="{FF2B5EF4-FFF2-40B4-BE49-F238E27FC236}">
                <a16:creationId xmlns:a16="http://schemas.microsoft.com/office/drawing/2014/main" id="{C9C85CF3-E464-0AAE-66BC-187DF312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82" y="1092361"/>
            <a:ext cx="5433392" cy="54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90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Research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" panose="020B0504020101020102" pitchFamily="34" charset="77"/>
              </a:rPr>
              <a:t>Identified gaps: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Proposed labeling methods lack follow-up </a:t>
            </a:r>
            <a:r>
              <a:rPr lang="en-GB" sz="1600" dirty="0">
                <a:latin typeface="DINOT-Bold" panose="02000503030000020004" pitchFamily="2" charset="77"/>
              </a:rPr>
              <a:t>applications in future research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Encountered </a:t>
            </a:r>
            <a:r>
              <a:rPr lang="en-GB" sz="1600" dirty="0">
                <a:latin typeface="DINOT-Bold" panose="02000503030000020004" pitchFamily="2" charset="77"/>
              </a:rPr>
              <a:t>quality evaluation procedures </a:t>
            </a:r>
            <a:r>
              <a:rPr lang="en-GB" sz="1600" dirty="0">
                <a:latin typeface="DINOT" panose="020B0504020101020102" pitchFamily="34" charset="77"/>
              </a:rPr>
              <a:t>are found to have </a:t>
            </a:r>
            <a:r>
              <a:rPr lang="en-GB" sz="1600" dirty="0">
                <a:latin typeface="DINOT-Bold" panose="02000503030000020004" pitchFamily="2" charset="77"/>
              </a:rPr>
              <a:t>pitfalls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latin typeface="DINOT" panose="020B0504020101020102" pitchFamily="34" charset="77"/>
              </a:rPr>
              <a:t>Evidence supporting the use of </a:t>
            </a:r>
            <a:r>
              <a:rPr lang="en-GB" sz="1600" dirty="0">
                <a:latin typeface="DINOT-Bold" panose="02000503030000020004" pitchFamily="2" charset="77"/>
              </a:rPr>
              <a:t>alternative label representations </a:t>
            </a:r>
            <a:r>
              <a:rPr lang="en-GB" sz="1600" dirty="0">
                <a:latin typeface="DINOT" panose="020B0504020101020102" pitchFamily="34" charset="77"/>
              </a:rPr>
              <a:t>is lackluster</a:t>
            </a:r>
          </a:p>
          <a:p>
            <a:pPr marL="457200" lvl="1" indent="0">
              <a:buNone/>
            </a:pPr>
            <a:endParaRPr lang="en-GB" sz="1600" dirty="0">
              <a:latin typeface="DINOT" panose="020B0504020101020102" pitchFamily="34" charset="77"/>
            </a:endParaRPr>
          </a:p>
          <a:p>
            <a:pPr marL="0" lvl="0" indent="0">
              <a:spcAft>
                <a:spcPts val="1000"/>
              </a:spcAft>
              <a:buNone/>
            </a:pPr>
            <a:r>
              <a:rPr lang="en-GB" sz="1800" dirty="0">
                <a:solidFill>
                  <a:prstClr val="black"/>
                </a:solidFill>
                <a:latin typeface="DINOT" panose="020B0504020101020102" pitchFamily="34" charset="77"/>
              </a:rPr>
              <a:t>Recommendations to address them:</a:t>
            </a:r>
            <a:endParaRPr lang="en-GB" sz="1600" dirty="0">
              <a:latin typeface="DINOT" panose="020B0504020101020102" pitchFamily="34" charset="77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Make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relevant code repositories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accessible and supplement them with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comprehensive documentation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Involve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experts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address concerns of bias and subjectivity tied to human-based evaluations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Employ a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multidimensional approach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 to quality evaluation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Propose more than one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type of representation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for each collection of topics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Employ </a:t>
            </a: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domain knowledge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to select the most appropriate label type for a given domain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742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1 – Forward applications of labeling techniques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proposed approaches used in </a:t>
            </a:r>
            <a:r>
              <a:rPr lang="en-IT" sz="2000" dirty="0">
                <a:latin typeface="DINOT-Bold" panose="02000503030000020004" pitchFamily="2" charset="77"/>
              </a:rPr>
              <a:t>future research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-Bold" panose="02000503030000020004" pitchFamily="2" charset="77"/>
              </a:rPr>
              <a:t>Forward search </a:t>
            </a:r>
            <a:r>
              <a:rPr lang="en-IT" sz="2000" dirty="0">
                <a:latin typeface="DINOT" panose="020B0504020101020102" pitchFamily="34" charset="77"/>
              </a:rPr>
              <a:t>is conducted on (29) documents proposing fully automated approaches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Only 11 techniques are found to have forward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In more than half of the cases, these play the role of </a:t>
            </a:r>
            <a:r>
              <a:rPr lang="en-IT" sz="1600" dirty="0">
                <a:latin typeface="DINOT-Bold" panose="02000503030000020004" pitchFamily="2" charset="77"/>
              </a:rPr>
              <a:t>baseline</a:t>
            </a:r>
            <a:r>
              <a:rPr lang="en-IT" sz="1600" dirty="0">
                <a:latin typeface="DINOT" panose="020B0504020101020102" pitchFamily="34" charset="77"/>
              </a:rPr>
              <a:t> approaches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Additionally, some level of </a:t>
            </a:r>
            <a:r>
              <a:rPr lang="en-IT" sz="1600" dirty="0">
                <a:latin typeface="DINOT-Bold" panose="02000503030000020004" pitchFamily="2" charset="77"/>
              </a:rPr>
              <a:t>author overlap </a:t>
            </a:r>
            <a:r>
              <a:rPr lang="en-IT" sz="1600" dirty="0">
                <a:latin typeface="DINOT" panose="020B0504020101020102" pitchFamily="34" charset="77"/>
              </a:rPr>
              <a:t>is fairly common in the future implementations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Availability of </a:t>
            </a:r>
            <a:r>
              <a:rPr lang="en-IT" sz="1600" dirty="0">
                <a:latin typeface="DINOT-Bold" panose="02000503030000020004" pitchFamily="2" charset="77"/>
              </a:rPr>
              <a:t>code repositories </a:t>
            </a:r>
            <a:r>
              <a:rPr lang="en-IT" sz="1600" dirty="0">
                <a:latin typeface="DINOT" panose="020B0504020101020102" pitchFamily="34" charset="77"/>
              </a:rPr>
              <a:t>is found to hugely impact the reusability of a methodology</a:t>
            </a:r>
          </a:p>
          <a:p>
            <a:pPr lvl="2">
              <a:defRPr/>
            </a:pPr>
            <a:r>
              <a:rPr lang="en-IT" sz="1400" dirty="0">
                <a:latin typeface="DINOT" panose="020B0504020101020102" pitchFamily="34" charset="77"/>
              </a:rPr>
              <a:t>Almost all studies sharing their code also present subsequent applications</a:t>
            </a:r>
          </a:p>
          <a:p>
            <a:pPr lvl="2">
              <a:spcAft>
                <a:spcPts val="1000"/>
              </a:spcAft>
              <a:defRPr/>
            </a:pPr>
            <a:r>
              <a:rPr lang="en-IT" sz="1400" dirty="0">
                <a:latin typeface="DINOT" panose="020B0504020101020102" pitchFamily="34" charset="77"/>
              </a:rPr>
              <a:t>The opposite trend is observed for documents lacking such repositories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latin typeface="DINOT" panose="020B0504020101020102" pitchFamily="34" charset="77"/>
              </a:rPr>
              <a:t>To </a:t>
            </a:r>
            <a:r>
              <a:rPr lang="en-IT" sz="2000" dirty="0">
                <a:latin typeface="DINOT-Bold" panose="02000503030000020004" pitchFamily="2" charset="77"/>
              </a:rPr>
              <a:t>address the gap</a:t>
            </a:r>
            <a:r>
              <a:rPr lang="en-IT" sz="2000" dirty="0">
                <a:latin typeface="DINOT" panose="020B0504020101020102" pitchFamily="34" charset="77"/>
              </a:rPr>
              <a:t>, it is suggested to: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Make the relevant </a:t>
            </a:r>
            <a:r>
              <a:rPr lang="en-GB" sz="1600" dirty="0">
                <a:latin typeface="DINOT-Bold" panose="02000503030000020004" pitchFamily="2" charset="77"/>
              </a:rPr>
              <a:t>code repositories accessible</a:t>
            </a:r>
            <a:r>
              <a:rPr lang="en-GB" sz="1600" dirty="0">
                <a:latin typeface="DINOT" panose="020B0504020101020102" pitchFamily="34" charset="77"/>
              </a:rPr>
              <a:t> and to supplement them with </a:t>
            </a:r>
            <a:r>
              <a:rPr lang="en-GB" sz="1600" dirty="0">
                <a:latin typeface="DINOT-Bold" panose="02000503030000020004" pitchFamily="2" charset="77"/>
              </a:rPr>
              <a:t>comprehensive documentation</a:t>
            </a:r>
          </a:p>
          <a:p>
            <a:pPr lvl="1">
              <a:defRPr/>
            </a:pPr>
            <a:r>
              <a:rPr lang="en-GB" sz="1600" dirty="0">
                <a:latin typeface="DINOT" panose="020B0504020101020102" pitchFamily="34" charset="77"/>
              </a:rPr>
              <a:t>Additionally, pointers to existing approaches are provided to prospective readers (Table 6.1 &amp; Chapter 7)</a:t>
            </a:r>
          </a:p>
          <a:p>
            <a:pPr lvl="1">
              <a:defRPr/>
            </a:pPr>
            <a:endParaRPr lang="en-GB" sz="1600" dirty="0">
              <a:latin typeface="DINOT" panose="020B0504020101020102" pitchFamily="34" charset="77"/>
            </a:endParaRP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3404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 fontScale="90000"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2 – Shortcomings in the quality evaluation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49610" cy="4749047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2000" dirty="0">
                <a:latin typeface="DINOT" panose="020B0504020101020102" pitchFamily="34" charset="77"/>
              </a:rPr>
              <a:t>Are there identifyiable shortcomings in the encountered </a:t>
            </a:r>
            <a:r>
              <a:rPr lang="en-IT" sz="2000" dirty="0">
                <a:latin typeface="DINOT-Bold" panose="02000503030000020004" pitchFamily="2" charset="77"/>
              </a:rPr>
              <a:t>quality evaluation procedures</a:t>
            </a:r>
            <a:r>
              <a:rPr lang="en-IT" sz="2000" dirty="0">
                <a:latin typeface="DINOT" panose="020B0504020101020102" pitchFamily="34" charset="77"/>
              </a:rPr>
              <a:t>?</a:t>
            </a: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The interested (22) documents are inspected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Few (7) use </a:t>
            </a:r>
            <a:r>
              <a:rPr lang="en-IT" sz="1600" dirty="0">
                <a:latin typeface="DINOT-Bold" panose="02000503030000020004" pitchFamily="2" charset="77"/>
              </a:rPr>
              <a:t>more than one criteria </a:t>
            </a:r>
            <a:r>
              <a:rPr lang="en-IT" sz="1600" dirty="0">
                <a:latin typeface="DINOT" panose="020B0504020101020102" pitchFamily="34" charset="77"/>
              </a:rPr>
              <a:t>for evaluation and even fewer (4) a </a:t>
            </a:r>
            <a:r>
              <a:rPr lang="en-IT" sz="1600" dirty="0">
                <a:latin typeface="DINOT-Bold" panose="02000503030000020004" pitchFamily="2" charset="77"/>
              </a:rPr>
              <a:t>mix of manual and automated approaches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With the exception of 2 documents, only </a:t>
            </a:r>
            <a:r>
              <a:rPr lang="en-IT" sz="1600" dirty="0">
                <a:latin typeface="DINOT-Bold" panose="02000503030000020004" pitchFamily="2" charset="77"/>
              </a:rPr>
              <a:t>one type of information </a:t>
            </a:r>
            <a:r>
              <a:rPr lang="en-IT" sz="1600" dirty="0">
                <a:latin typeface="DINOT" panose="020B0504020101020102" pitchFamily="34" charset="77"/>
              </a:rPr>
              <a:t>is considered in each evaluation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Considerations are also made on the risk of </a:t>
            </a:r>
            <a:r>
              <a:rPr lang="en-IT" sz="1600" dirty="0">
                <a:latin typeface="DINOT-Bold" panose="02000503030000020004" pitchFamily="2" charset="77"/>
              </a:rPr>
              <a:t>bias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subjectivity</a:t>
            </a:r>
            <a:r>
              <a:rPr lang="en-IT" sz="1600" dirty="0">
                <a:latin typeface="DINOT" panose="020B0504020101020102" pitchFamily="34" charset="77"/>
              </a:rPr>
              <a:t> in the evaluations involving human assessors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Evaluations are also tipically </a:t>
            </a:r>
            <a:r>
              <a:rPr lang="en-IT" sz="1600" dirty="0">
                <a:latin typeface="DINOT-Bold" panose="02000503030000020004" pitchFamily="2" charset="77"/>
              </a:rPr>
              <a:t>monodimensional</a:t>
            </a:r>
            <a:r>
              <a:rPr lang="en-IT" sz="1600" dirty="0">
                <a:latin typeface="DINOT" panose="020B0504020101020102" pitchFamily="34" charset="77"/>
              </a:rPr>
              <a:t> (i.e. good fit vs. bad fit), with only 6 documents considering more than one </a:t>
            </a:r>
            <a:r>
              <a:rPr lang="en-IT" sz="1600" dirty="0">
                <a:latin typeface="DINOT-Bold" panose="02000503030000020004" pitchFamily="2" charset="77"/>
              </a:rPr>
              <a:t>factor</a:t>
            </a:r>
            <a:r>
              <a:rPr lang="en-IT" sz="1600" dirty="0">
                <a:latin typeface="DINOT" panose="020B0504020101020102" pitchFamily="34" charset="77"/>
              </a:rPr>
              <a:t> in the assesment procedure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T" sz="20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Ways to </a:t>
            </a:r>
            <a:r>
              <a:rPr lang="en-IT" sz="2000" dirty="0">
                <a:solidFill>
                  <a:prstClr val="black"/>
                </a:solidFill>
                <a:latin typeface="DINOT-Bold" panose="02000503030000020004" pitchFamily="2" charset="77"/>
              </a:rPr>
              <a:t>address this gap </a:t>
            </a:r>
            <a:r>
              <a:rPr lang="en-IT" sz="2000" dirty="0">
                <a:solidFill>
                  <a:prstClr val="black"/>
                </a:solidFill>
                <a:latin typeface="DINOT" panose="020B0504020101020102" pitchFamily="34" charset="77"/>
              </a:rPr>
              <a:t>(mostly) logically follow…</a:t>
            </a:r>
            <a:endParaRPr lang="en-IT" sz="1400" dirty="0">
              <a:solidFill>
                <a:prstClr val="black"/>
              </a:solidFill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7495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Gap 3 – Effectivness of alternative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89975" cy="4629946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Are alternative label representations more effective in summarising topics?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GB" sz="2000" dirty="0">
                <a:latin typeface="DINOT" panose="020B0504020101020102" pitchFamily="34" charset="77"/>
              </a:rPr>
              <a:t>The (13) relevant documents are analysed. </a:t>
            </a:r>
            <a:r>
              <a:rPr lang="en-GB" sz="2000" dirty="0">
                <a:latin typeface="DINOT-Bold" panose="02000503030000020004" pitchFamily="2" charset="77"/>
              </a:rPr>
              <a:t>No formal evidence </a:t>
            </a:r>
            <a:r>
              <a:rPr lang="en-GB" sz="2000" dirty="0">
                <a:latin typeface="DINOT" panose="020B0504020101020102" pitchFamily="34" charset="77"/>
              </a:rPr>
              <a:t>is found supporting non n-gram representations</a:t>
            </a:r>
          </a:p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Backward search </a:t>
            </a:r>
            <a:r>
              <a:rPr lang="en-IT" sz="2000" dirty="0">
                <a:latin typeface="DINOT" panose="020B0504020101020102" pitchFamily="34" charset="77"/>
              </a:rPr>
              <a:t>is conducted, and additional (relevant) documents are collected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Paragraph labels show higher metrics of relevance, coverage and discrimination than n-gram counterparts </a:t>
            </a:r>
            <a:br>
              <a:rPr lang="en-IT" sz="1600" dirty="0">
                <a:latin typeface="DINOT" panose="020B0504020101020102" pitchFamily="34" charset="77"/>
              </a:rPr>
            </a:br>
            <a:r>
              <a:rPr lang="en-IT" sz="1600" dirty="0">
                <a:latin typeface="DINOT" panose="020B0504020101020102" pitchFamily="34" charset="77"/>
              </a:rPr>
              <a:t>- </a:t>
            </a:r>
            <a:r>
              <a:rPr lang="en-GB" sz="1600" dirty="0">
                <a:latin typeface="DINOT" panose="020B0504020101020102" pitchFamily="34" charset="77"/>
              </a:rPr>
              <a:t>Wan and Wang (2016a) 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Sentence labels are also shown to outperform (n-gram) baselines - </a:t>
            </a:r>
            <a:r>
              <a:rPr lang="en-GB" sz="1600" dirty="0" err="1">
                <a:latin typeface="DINOT" panose="020B0504020101020102" pitchFamily="34" charset="77"/>
              </a:rPr>
              <a:t>Barawi</a:t>
            </a:r>
            <a:r>
              <a:rPr lang="en-GB" sz="1600" dirty="0">
                <a:latin typeface="DINOT" panose="020B0504020101020102" pitchFamily="34" charset="77"/>
              </a:rPr>
              <a:t> et al. (2017) </a:t>
            </a:r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Even with this further information, it is concluded that: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Currently, application of alternative label representations is </a:t>
            </a:r>
            <a:r>
              <a:rPr lang="en-IT" sz="1600" dirty="0">
                <a:latin typeface="DINOT-Bold" panose="02000503030000020004" pitchFamily="2" charset="77"/>
              </a:rPr>
              <a:t>limited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Additionally, research offering </a:t>
            </a:r>
            <a:r>
              <a:rPr lang="en-IT" sz="1600" dirty="0">
                <a:latin typeface="DINOT-Bold" panose="02000503030000020004" pitchFamily="2" charset="77"/>
              </a:rPr>
              <a:t>formal comparisons </a:t>
            </a:r>
            <a:r>
              <a:rPr lang="en-IT" sz="1600" dirty="0">
                <a:latin typeface="DINOT" panose="020B0504020101020102" pitchFamily="34" charset="77"/>
              </a:rPr>
              <a:t>to phrase labels is </a:t>
            </a:r>
            <a:r>
              <a:rPr lang="en-IT" sz="1600" dirty="0">
                <a:latin typeface="DINOT-Bold" panose="02000503030000020004" pitchFamily="2" charset="77"/>
              </a:rPr>
              <a:t>severely lackluster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Ultimately, it is suggested that </a:t>
            </a:r>
            <a:r>
              <a:rPr lang="en-IT" sz="1600" dirty="0">
                <a:latin typeface="DINOT-Bold" panose="02000503030000020004" pitchFamily="2" charset="77"/>
              </a:rPr>
              <a:t>domain knowledge </a:t>
            </a:r>
            <a:r>
              <a:rPr lang="en-IT" sz="1600" dirty="0">
                <a:latin typeface="DINOT" panose="020B0504020101020102" pitchFamily="34" charset="77"/>
              </a:rPr>
              <a:t>should still be applied when choosing the most appropriate representation for a given scenario</a:t>
            </a:r>
          </a:p>
          <a:p>
            <a:pPr marL="914400" lvl="1" indent="-457200">
              <a:buFont typeface="+mj-lt"/>
              <a:buAutoNum type="arabicPeriod"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976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Insights from individual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969488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Notheworthy techniques are identified on the basis of: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</a:t>
            </a:r>
            <a:r>
              <a:rPr lang="en-IT" sz="1600" dirty="0">
                <a:latin typeface="DINOT-Bold" panose="02000503030000020004" pitchFamily="2" charset="77"/>
              </a:rPr>
              <a:t> </a:t>
            </a:r>
            <a:r>
              <a:rPr lang="en-IT" sz="1600" u="sng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of the documents (Green &amp; Gold Open Access)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</a:t>
            </a:r>
            <a:r>
              <a:rPr lang="en-IT" sz="1600" u="sng" dirty="0">
                <a:latin typeface="DINOT-Bold" panose="02000503030000020004" pitchFamily="2" charset="77"/>
              </a:rPr>
              <a:t>reusability</a:t>
            </a:r>
            <a:r>
              <a:rPr lang="en-IT" sz="1600" dirty="0">
                <a:latin typeface="DINOT" panose="020B0504020101020102" pitchFamily="34" charset="77"/>
              </a:rPr>
              <a:t> of the described methodologies 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Five approaches are identified: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Scelsi et al., 2021</a:t>
            </a:r>
            <a:r>
              <a:rPr lang="en-GB" sz="1600" dirty="0">
                <a:latin typeface="DINOT" panose="020B0504020101020102" pitchFamily="34" charset="77"/>
              </a:rPr>
              <a:t>, </a:t>
            </a:r>
            <a:r>
              <a:rPr lang="en-GB" sz="1600" dirty="0">
                <a:latin typeface="DINOT" panose="020B0504020101020102" pitchFamily="34" charset="77"/>
                <a:hlinkClick r:id="rId4"/>
              </a:rPr>
              <a:t>Zosa et al., 2022</a:t>
            </a:r>
            <a:r>
              <a:rPr lang="en-GB" sz="1600" dirty="0">
                <a:latin typeface="DINOT" panose="020B0504020101020102" pitchFamily="34" charset="77"/>
              </a:rPr>
              <a:t>) draw label candidates from </a:t>
            </a:r>
            <a:r>
              <a:rPr lang="en-GB" sz="1600" dirty="0">
                <a:latin typeface="DINOT-Bold" panose="02000503030000020004" pitchFamily="2" charset="77"/>
              </a:rPr>
              <a:t>pre-existing pools </a:t>
            </a:r>
            <a:r>
              <a:rPr lang="en-GB" sz="1600" dirty="0">
                <a:latin typeface="DINOT" panose="020B0504020101020102" pitchFamily="34" charset="77"/>
              </a:rPr>
              <a:t>(Thesaurus &amp; Ontology)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Two (</a:t>
            </a:r>
            <a:r>
              <a:rPr lang="en-GB" sz="1600" dirty="0" err="1">
                <a:latin typeface="DINOT" panose="020B0504020101020102" pitchFamily="34" charset="77"/>
                <a:hlinkClick r:id="rId5"/>
              </a:rPr>
              <a:t>Alokaili</a:t>
            </a:r>
            <a:r>
              <a:rPr lang="en-GB" sz="1600" dirty="0">
                <a:latin typeface="DINOT" panose="020B0504020101020102" pitchFamily="34" charset="77"/>
                <a:hlinkClick r:id="rId5"/>
              </a:rPr>
              <a:t> et al., 2020</a:t>
            </a:r>
            <a:r>
              <a:rPr lang="en-GB" sz="1600" dirty="0">
                <a:latin typeface="DINOT" panose="020B0504020101020102" pitchFamily="34" charset="77"/>
              </a:rPr>
              <a:t>, </a:t>
            </a:r>
            <a:r>
              <a:rPr lang="en-GB" sz="1600" dirty="0">
                <a:latin typeface="DINOT" panose="020B0504020101020102" pitchFamily="34" charset="77"/>
                <a:hlinkClick r:id="rId6"/>
              </a:rPr>
              <a:t>Popa and </a:t>
            </a:r>
            <a:r>
              <a:rPr lang="en-GB" sz="1600" dirty="0" err="1">
                <a:latin typeface="DINOT" panose="020B0504020101020102" pitchFamily="34" charset="77"/>
                <a:hlinkClick r:id="rId6"/>
              </a:rPr>
              <a:t>Rebedea</a:t>
            </a:r>
            <a:r>
              <a:rPr lang="en-GB" sz="1600" dirty="0">
                <a:latin typeface="DINOT" panose="020B0504020101020102" pitchFamily="34" charset="77"/>
                <a:hlinkClick r:id="rId6"/>
              </a:rPr>
              <a:t>, 2021</a:t>
            </a:r>
            <a:r>
              <a:rPr lang="en-GB" sz="1600" dirty="0">
                <a:latin typeface="DINOT" panose="020B0504020101020102" pitchFamily="34" charset="77"/>
              </a:rPr>
              <a:t>) use </a:t>
            </a:r>
            <a:r>
              <a:rPr lang="en-GB" sz="1600" dirty="0">
                <a:latin typeface="DINOT-Bold" panose="02000503030000020004" pitchFamily="2" charset="77"/>
              </a:rPr>
              <a:t>deep neural networks </a:t>
            </a:r>
            <a:r>
              <a:rPr lang="en-GB" sz="1600" dirty="0">
                <a:latin typeface="DINOT" panose="020B0504020101020102" pitchFamily="34" charset="77"/>
              </a:rPr>
              <a:t>(S2S &amp; Transformer models)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One (</a:t>
            </a:r>
            <a:r>
              <a:rPr lang="en-GB" sz="1600" dirty="0">
                <a:latin typeface="DINOT" panose="020B0504020101020102" pitchFamily="34" charset="77"/>
                <a:hlinkClick r:id="rId7"/>
              </a:rPr>
              <a:t>Aletras and Mittal, 2017</a:t>
            </a:r>
            <a:r>
              <a:rPr lang="en-GB" sz="1600" dirty="0">
                <a:latin typeface="DINOT" panose="020B0504020101020102" pitchFamily="34" charset="77"/>
              </a:rPr>
              <a:t>) generates </a:t>
            </a:r>
            <a:r>
              <a:rPr lang="en-GB" sz="1600" dirty="0">
                <a:latin typeface="DINOT-Bold" panose="02000503030000020004" pitchFamily="2" charset="77"/>
              </a:rPr>
              <a:t>image labels</a:t>
            </a:r>
          </a:p>
        </p:txBody>
      </p:sp>
    </p:spTree>
    <p:extLst>
      <p:ext uri="{BB962C8B-B14F-4D97-AF65-F5344CB8AC3E}">
        <p14:creationId xmlns:p14="http://schemas.microsoft.com/office/powerpoint/2010/main" val="14294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</a:t>
            </a:r>
            <a:r>
              <a:rPr lang="en-GB" sz="1800" dirty="0">
                <a:latin typeface="DINOT-Bold" panose="02000503030000020004" pitchFamily="2" charset="77"/>
              </a:rPr>
              <a:t>conclusion</a:t>
            </a:r>
            <a:r>
              <a:rPr lang="en-GB" sz="1800" dirty="0">
                <a:latin typeface="DINOT" panose="020B0504020101020102" pitchFamily="34" charset="77"/>
              </a:rPr>
              <a:t>, this secondary study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Provides a (previously absent) overview of the relevant research on topic labeling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Underlines three gaps that should be accounted for in future studies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Points prospective researchers towards existing (reproducible) labeling techniques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Includes methodological contributions conceptually applicable to other reviews</a:t>
            </a: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In terms of </a:t>
            </a:r>
            <a:r>
              <a:rPr lang="en-GB" sz="1800" dirty="0">
                <a:latin typeface="DINOT-Bold" panose="02000503030000020004" pitchFamily="2" charset="77"/>
              </a:rPr>
              <a:t>future work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Suitable processes for the evaluation (and inclusion) of </a:t>
            </a:r>
            <a:r>
              <a:rPr lang="en-GB" sz="1600" dirty="0">
                <a:latin typeface="DINOT-Bold" panose="02000503030000020004" pitchFamily="2" charset="77"/>
              </a:rPr>
              <a:t>grey literature </a:t>
            </a:r>
            <a:r>
              <a:rPr lang="en-GB" sz="1600" dirty="0">
                <a:latin typeface="DINOT" panose="020B0504020101020102" pitchFamily="34" charset="77"/>
              </a:rPr>
              <a:t>could be established</a:t>
            </a:r>
          </a:p>
          <a:p>
            <a:pPr lvl="1"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he output of the </a:t>
            </a: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proposed framework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for constructing </a:t>
            </a: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literature networks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(Appendix D) can be exploited for further analyses</a:t>
            </a:r>
          </a:p>
          <a:p>
            <a:pPr lvl="1">
              <a:defRPr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472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389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Summary of methodological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Gathering</a:t>
            </a:r>
            <a:r>
              <a:rPr lang="en-IT" sz="18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Using the numerical results stemming from three queries to identify the most appropiate venue search procedure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Grounding the venue selection process on established </a:t>
            </a:r>
            <a:r>
              <a:rPr lang="en-IT" sz="1600" dirty="0">
                <a:latin typeface="DINOT-Bold" panose="02000503030000020004" pitchFamily="2" charset="77"/>
              </a:rPr>
              <a:t>quality metrics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Introducing the use of a </a:t>
            </a:r>
            <a:r>
              <a:rPr lang="en-IT" sz="1600" dirty="0">
                <a:latin typeface="DINOT-Bold" panose="02000503030000020004" pitchFamily="2" charset="77"/>
              </a:rPr>
              <a:t>proximity operator </a:t>
            </a:r>
            <a:r>
              <a:rPr lang="en-IT" sz="1600" dirty="0">
                <a:latin typeface="DINOT" panose="020B0504020101020102" pitchFamily="34" charset="77"/>
              </a:rPr>
              <a:t>in the search strategy and analysing the impact of the imposed constraint on the collected documents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Employing a quality-based filtering step in the </a:t>
            </a:r>
            <a:r>
              <a:rPr lang="en-IT" sz="1600" dirty="0">
                <a:latin typeface="DINOT-Bold" panose="02000503030000020004" pitchFamily="2" charset="77"/>
              </a:rPr>
              <a:t>forward snowballing </a:t>
            </a:r>
            <a:r>
              <a:rPr lang="en-IT" sz="1600" dirty="0">
                <a:latin typeface="DINOT" panose="020B0504020101020102" pitchFamily="34" charset="77"/>
              </a:rPr>
              <a:t>activity</a:t>
            </a:r>
          </a:p>
          <a:p>
            <a:pPr marL="914400" lvl="1" indent="-457200">
              <a:spcAft>
                <a:spcPts val="1000"/>
              </a:spcAft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Verifying the presence of </a:t>
            </a:r>
            <a:r>
              <a:rPr lang="en-IT" sz="1600" dirty="0">
                <a:latin typeface="DINOT-Bold" panose="02000503030000020004" pitchFamily="2" charset="77"/>
              </a:rPr>
              <a:t>predatory venues</a:t>
            </a:r>
            <a:endParaRPr lang="en-IT" sz="2000" dirty="0">
              <a:latin typeface="DINOT-Bold" panose="02000503030000020004" pitchFamily="2" charset="77"/>
            </a:endParaRP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Analysing</a:t>
            </a:r>
            <a:r>
              <a:rPr lang="en-IT" sz="1800" dirty="0">
                <a:latin typeface="DINOT" panose="020B0504020101020102" pitchFamily="34" charset="77"/>
              </a:rPr>
              <a:t> the primary studies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Structuring the analysis and synthesis into a </a:t>
            </a:r>
            <a:r>
              <a:rPr lang="en-IT" sz="1600" dirty="0">
                <a:latin typeface="DINOT-Bold" panose="02000503030000020004" pitchFamily="2" charset="77"/>
              </a:rPr>
              <a:t>three-tier architecture</a:t>
            </a:r>
            <a:endParaRPr lang="en-IT" sz="1600" dirty="0">
              <a:latin typeface="DINOT" panose="020B0504020101020102" pitchFamily="34" charset="77"/>
            </a:endParaRPr>
          </a:p>
          <a:p>
            <a:pPr marL="914400" lvl="1" indent="-457200">
              <a:buFont typeface="+mj-lt"/>
              <a:buAutoNum type="arabicPeriod" startAt="6"/>
            </a:pPr>
            <a:r>
              <a:rPr lang="en-IT" sz="1600" dirty="0">
                <a:latin typeface="DINOT" panose="020B0504020101020102" pitchFamily="34" charset="77"/>
              </a:rPr>
              <a:t>Grounding the provision of individual methodologies on the basis of its </a:t>
            </a:r>
            <a:r>
              <a:rPr lang="en-IT" sz="1600" dirty="0">
                <a:latin typeface="DINOT-Bold" panose="02000503030000020004" pitchFamily="2" charset="77"/>
              </a:rPr>
              <a:t>accessibility</a:t>
            </a:r>
            <a:r>
              <a:rPr lang="en-IT" sz="1600" dirty="0">
                <a:latin typeface="DINOT" panose="020B0504020101020102" pitchFamily="34" charset="77"/>
              </a:rPr>
              <a:t> and </a:t>
            </a:r>
            <a:r>
              <a:rPr lang="en-IT" sz="1600" dirty="0">
                <a:latin typeface="DINOT-Bold" panose="02000503030000020004" pitchFamily="2" charset="77"/>
              </a:rPr>
              <a:t>reproducibility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Exploiting in the data collection process external tools to highlight salient portions of the inspected work </a:t>
            </a:r>
          </a:p>
          <a:p>
            <a:pPr marL="914400" lvl="1" indent="-457200">
              <a:buFont typeface="+mj-lt"/>
              <a:buAutoNum type="arabicPeriod" startAt="6"/>
            </a:pPr>
            <a:r>
              <a:rPr lang="en-GB" sz="1600" dirty="0">
                <a:latin typeface="DINOT" panose="020B0504020101020102" pitchFamily="34" charset="77"/>
              </a:rPr>
              <a:t>Setting up the initial methodological structure for producing </a:t>
            </a:r>
            <a:r>
              <a:rPr lang="en-GB" sz="1600" dirty="0">
                <a:latin typeface="DINOT-Bold" panose="02000503030000020004" pitchFamily="2" charset="77"/>
              </a:rPr>
              <a:t>literature networks</a:t>
            </a:r>
          </a:p>
          <a:p>
            <a:pPr marL="914400" lvl="1" indent="-457200">
              <a:buFont typeface="+mj-lt"/>
              <a:buAutoNum type="arabicPeriod" startAt="6"/>
            </a:pPr>
            <a:endParaRPr lang="en-IT" sz="1600" dirty="0">
              <a:latin typeface="DINOT" panose="020B0504020101020102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1AD8D0-81F1-11DC-F749-7183ED34AE0A}"/>
              </a:ext>
            </a:extLst>
          </p:cNvPr>
          <p:cNvSpPr/>
          <p:nvPr/>
        </p:nvSpPr>
        <p:spPr>
          <a:xfrm>
            <a:off x="1347019" y="2536723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1B2753-FBB1-6C72-4CBD-5187F328A6D3}"/>
              </a:ext>
            </a:extLst>
          </p:cNvPr>
          <p:cNvSpPr/>
          <p:nvPr/>
        </p:nvSpPr>
        <p:spPr>
          <a:xfrm>
            <a:off x="1347019" y="2821858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C0142-D159-5949-9509-20BA3CE066BA}"/>
              </a:ext>
            </a:extLst>
          </p:cNvPr>
          <p:cNvSpPr/>
          <p:nvPr/>
        </p:nvSpPr>
        <p:spPr>
          <a:xfrm>
            <a:off x="1347019" y="3315928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3B9D3-87CC-8AB9-32DA-D90AFE2CCB08}"/>
              </a:ext>
            </a:extLst>
          </p:cNvPr>
          <p:cNvSpPr/>
          <p:nvPr/>
        </p:nvSpPr>
        <p:spPr>
          <a:xfrm>
            <a:off x="1347019" y="4380273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7021F-B70E-9417-2CA3-094E50BC1021}"/>
              </a:ext>
            </a:extLst>
          </p:cNvPr>
          <p:cNvSpPr/>
          <p:nvPr/>
        </p:nvSpPr>
        <p:spPr>
          <a:xfrm>
            <a:off x="1347019" y="4666246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AC8395-E5F4-2BFA-A0B6-3715556F22AF}"/>
              </a:ext>
            </a:extLst>
          </p:cNvPr>
          <p:cNvSpPr/>
          <p:nvPr/>
        </p:nvSpPr>
        <p:spPr>
          <a:xfrm>
            <a:off x="1347019" y="5226073"/>
            <a:ext cx="216310" cy="245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4948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35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IT" sz="3200">
                <a:latin typeface="DINOT-Bold" panose="02000503030000020004" pitchFamily="2" charset="77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353055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>
                <a:latin typeface="DINOT-Bold" panose="02000503030000020004" pitchFamily="2" charset="77"/>
              </a:rPr>
              <a:t>SEGRESS: Software Engineering Guidelines for </a:t>
            </a:r>
            <a:r>
              <a:rPr lang="en-GB" sz="2300" dirty="0" err="1">
                <a:latin typeface="DINOT-Bold" panose="02000503030000020004" pitchFamily="2" charset="77"/>
              </a:rPr>
              <a:t>REporting</a:t>
            </a:r>
            <a:r>
              <a:rPr lang="en-GB" sz="2300" dirty="0">
                <a:latin typeface="DINOT-Bold" panose="02000503030000020004" pitchFamily="2" charset="77"/>
              </a:rPr>
              <a:t> Secondary Studies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Built upon the PRISMA 2020 statement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Shares the same terminology and items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definitions and examples for non-healthcare practitioners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Integrates guidelines for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Mapping studies (</a:t>
            </a:r>
            <a:r>
              <a:rPr lang="en-IT" sz="1600" dirty="0">
                <a:latin typeface="DINOT" panose="020B0504020101020102" pitchFamily="34" charset="77"/>
                <a:hlinkClick r:id="rId3"/>
              </a:rPr>
              <a:t>Tricco et al., 2018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Qualitative reviews (</a:t>
            </a:r>
            <a:r>
              <a:rPr lang="en-IT" sz="1600" dirty="0">
                <a:latin typeface="DINOT" panose="020B0504020101020102" pitchFamily="34" charset="77"/>
                <a:hlinkClick r:id="rId4"/>
              </a:rPr>
              <a:t>Tong et al., 2021</a:t>
            </a:r>
            <a:r>
              <a:rPr lang="en-IT" sz="1600" dirty="0">
                <a:latin typeface="DINOT" panose="020B0504020101020102" pitchFamily="34" charset="77"/>
              </a:rPr>
              <a:t>; </a:t>
            </a:r>
            <a:r>
              <a:rPr lang="en-IT" sz="1600" dirty="0">
                <a:latin typeface="DINOT" panose="020B0504020101020102" pitchFamily="34" charset="77"/>
                <a:hlinkClick r:id="rId5"/>
              </a:rPr>
              <a:t>Wong et al., 2013</a:t>
            </a:r>
            <a:r>
              <a:rPr lang="en-IT" sz="1600" dirty="0">
                <a:latin typeface="DINOT" panose="020B0504020101020102" pitchFamily="34" charset="77"/>
              </a:rPr>
              <a:t>)</a:t>
            </a:r>
          </a:p>
          <a:p>
            <a:pPr marL="914400" lvl="2" indent="0">
              <a:buNone/>
            </a:pPr>
            <a:endParaRPr lang="en-IT" sz="1600" dirty="0"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The proposed secondary study is structured around the relevant SEGRESS items</a:t>
            </a:r>
          </a:p>
          <a:p>
            <a:pPr marL="457200" lvl="1" indent="0">
              <a:buNone/>
            </a:pPr>
            <a:endParaRPr lang="en-IT" sz="1600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046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SLRs vs SMSs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Systematic Mapping Study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a broad overview of a research area / field of interest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Explores characteristics of the studies, such as the study types and research methods 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Can represent a starting point for the development of an SLR</a:t>
            </a:r>
          </a:p>
          <a:p>
            <a:pPr marL="0" indent="0">
              <a:buNone/>
            </a:pP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Systematic Literature Review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Provides a summary of the relevant evidence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Explores contents of the studies, such as encountered techniques, findings and potential gaps in the research</a:t>
            </a: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  <a:p>
            <a:pPr marL="0" indent="0"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"Systematic mapping studies are used to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structure a research area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, while Systematic Reviews are focused on gathering and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synthesizing evidence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" –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  <a:hlinkClick r:id="rId3"/>
              </a:rPr>
              <a:t>Petersen et al. (2015)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200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Data collection process</a:t>
            </a:r>
          </a:p>
        </p:txBody>
      </p:sp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12BA72F5-48FE-B2B0-B832-7F60A7883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3996" y="1792454"/>
            <a:ext cx="6600243" cy="47482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E7786-1D90-8FAB-9D69-56B3600AFACA}"/>
              </a:ext>
            </a:extLst>
          </p:cNvPr>
          <p:cNvSpPr txBox="1"/>
          <p:nvPr/>
        </p:nvSpPr>
        <p:spPr>
          <a:xfrm>
            <a:off x="692834" y="1792454"/>
            <a:ext cx="450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DINOT" panose="020B0504020101020102" pitchFamily="34" charset="77"/>
              </a:rPr>
              <a:t>External tools are exploited to highlight salient portions of the inspected work </a:t>
            </a:r>
            <a:endParaRPr lang="en-GB" dirty="0">
              <a:latin typeface="DINOT" panose="020B0504020101020102" pitchFamily="34" charset="77"/>
            </a:endParaRPr>
          </a:p>
          <a:p>
            <a:endParaRPr lang="en-IT" dirty="0">
              <a:latin typeface="DINOT" panose="020B05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9196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Framework for identifying gaps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9497D1EB-F4B5-B08F-440D-CEBD4D60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7358" y="1440143"/>
            <a:ext cx="5097283" cy="4370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4A3C5-7152-EB22-97D0-43AA15E7D802}"/>
              </a:ext>
            </a:extLst>
          </p:cNvPr>
          <p:cNvSpPr txBox="1"/>
          <p:nvPr/>
        </p:nvSpPr>
        <p:spPr>
          <a:xfrm>
            <a:off x="8475408" y="6084226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DINOT" panose="020B0504020101020102" pitchFamily="34" charset="77"/>
              </a:rPr>
              <a:t>- </a:t>
            </a:r>
            <a:r>
              <a:rPr lang="en-GB" dirty="0">
                <a:latin typeface="DINOT" panose="020B0504020101020102" pitchFamily="34" charset="77"/>
                <a:hlinkClick r:id="rId4"/>
              </a:rPr>
              <a:t>Mueller-Bloch and Kranz (2015)</a:t>
            </a:r>
            <a:endParaRPr lang="en-GB" dirty="0">
              <a:latin typeface="DINOT" panose="020B0504020101020102" pitchFamily="34" charset="77"/>
            </a:endParaRP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99531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FAIR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678"/>
            <a:ext cx="10515600" cy="5432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DINOT-Bold" panose="02000503030000020004" pitchFamily="2" charset="77"/>
              </a:rPr>
              <a:t>Findability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Are the relevant resources made available by the authors?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the case, are they linked from the primary study or from the repository in which the study is hosted? 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If that is not the case, is the resource unambiguously identifiable by querying specialised registries or dedicated repositories? </a:t>
            </a:r>
          </a:p>
          <a:p>
            <a:pPr marL="0" indent="0">
              <a:buNone/>
            </a:pPr>
            <a:r>
              <a:rPr lang="en-IT" sz="1600" dirty="0">
                <a:latin typeface="DINOT-Bold" panose="02000503030000020004" pitchFamily="2" charset="77"/>
              </a:rPr>
              <a:t>Accessibility</a:t>
            </a:r>
          </a:p>
          <a:p>
            <a:pPr lvl="1"/>
            <a:r>
              <a:rPr lang="en-IT" sz="1400" dirty="0">
                <a:latin typeface="DINOT" panose="020B0504020101020102" pitchFamily="34" charset="77"/>
              </a:rPr>
              <a:t>Can the resources be freely accessed?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Is the hosted resource still retrievable (i.e. inspectable and downloadable)? If that is not the case, has the associated metadata being persisted? </a:t>
            </a:r>
          </a:p>
          <a:p>
            <a:pPr lvl="1"/>
            <a:r>
              <a:rPr lang="en-GB" sz="1400" dirty="0">
                <a:latin typeface="DINOT" panose="020B0504020101020102" pitchFamily="34" charset="77"/>
              </a:rPr>
              <a:t>Additionally, are there specific requirements in place for execution (High-performance machinery, paid registration, proprietary software etc.)?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Interoperability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required dependencies (and associated versions), input and output data formats, communication interfaces and deployment options specified in the provided metadata? </a:t>
            </a:r>
          </a:p>
          <a:p>
            <a:pPr lvl="1"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  <a:ea typeface="+mn-ea"/>
                <a:cs typeface="+mn-cs"/>
              </a:rPr>
              <a:t>Are there concerns associated with portability (e.g. specific OS requirements)?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  <a:ea typeface="+mn-ea"/>
                <a:cs typeface="+mn-cs"/>
              </a:rPr>
              <a:t>Reusability</a:t>
            </a:r>
          </a:p>
          <a:p>
            <a:pPr lvl="1">
              <a:defRPr/>
            </a:pPr>
            <a:r>
              <a:rPr kumimoji="0" lang="en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Can the resource be used with data distinct from the test one?</a:t>
            </a:r>
          </a:p>
          <a:p>
            <a:pPr lvl="1">
              <a:defRPr/>
            </a:pPr>
            <a:r>
              <a:rPr lang="en-IT" sz="1400" dirty="0">
                <a:solidFill>
                  <a:prstClr val="black"/>
                </a:solidFill>
                <a:latin typeface="DINOT" panose="020B0504020101020102" pitchFamily="34" charset="77"/>
              </a:rPr>
              <a:t>Is it conceptually possible to extend the provided resource? Is the provided usage license compatible with this possiblity?</a:t>
            </a:r>
            <a:endParaRPr kumimoji="0" lang="en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73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Details of selected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Thesaurus-based approach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800" dirty="0">
              <a:solidFill>
                <a:prstClr val="black"/>
              </a:solidFill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800" dirty="0">
              <a:solidFill>
                <a:prstClr val="black"/>
              </a:solidFill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Ontology-based (multilingual) approach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Fully connected network computes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Concepts where	            are selected 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Selected concepts are propagated to the top of the ontology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Most frequently occurring concepts are selected as the </a:t>
            </a:r>
            <a:b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</a:b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label 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10E1D-ACF3-98B1-AAC9-B00772E63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5255"/>
            <a:ext cx="4504198" cy="376115"/>
          </a:xfrm>
          <a:prstGeom prst="rect">
            <a:avLst/>
          </a:prstGeom>
        </p:spPr>
      </p:pic>
      <p:pic>
        <p:nvPicPr>
          <p:cNvPr id="9" name="Picture 8" descr="A close-up of a math problem&#10;&#10;Description automatically generated">
            <a:extLst>
              <a:ext uri="{FF2B5EF4-FFF2-40B4-BE49-F238E27FC236}">
                <a16:creationId xmlns:a16="http://schemas.microsoft.com/office/drawing/2014/main" id="{ED939264-838B-CAA9-E799-852EDD64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69" y="2571370"/>
            <a:ext cx="3362222" cy="748524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C4BADE2-2461-CF06-6F2E-6B8B0280C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266" y="2668088"/>
            <a:ext cx="2568882" cy="515760"/>
          </a:xfrm>
          <a:prstGeom prst="rect">
            <a:avLst/>
          </a:prstGeom>
        </p:spPr>
      </p:pic>
      <p:pic>
        <p:nvPicPr>
          <p:cNvPr id="17" name="Picture 1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C4B695AE-386A-3903-270B-B13A3453E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303" y="3625075"/>
            <a:ext cx="4607233" cy="3086545"/>
          </a:xfrm>
          <a:prstGeom prst="rect">
            <a:avLst/>
          </a:prstGeom>
        </p:spPr>
      </p:pic>
      <p:pic>
        <p:nvPicPr>
          <p:cNvPr id="19" name="Picture 18" descr="A black and white text&#10;&#10;Description automatically generated">
            <a:extLst>
              <a:ext uri="{FF2B5EF4-FFF2-40B4-BE49-F238E27FC236}">
                <a16:creationId xmlns:a16="http://schemas.microsoft.com/office/drawing/2014/main" id="{9D0CCEC4-93D7-A6F6-6964-5BF6EAD89E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059" b="-3620"/>
          <a:stretch/>
        </p:blipFill>
        <p:spPr>
          <a:xfrm>
            <a:off x="4951362" y="3957956"/>
            <a:ext cx="663268" cy="334207"/>
          </a:xfrm>
          <a:prstGeom prst="rect">
            <a:avLst/>
          </a:prstGeom>
        </p:spPr>
      </p:pic>
      <p:pic>
        <p:nvPicPr>
          <p:cNvPr id="20" name="Picture 19" descr="A black and white text&#10;&#10;Description automatically generated">
            <a:extLst>
              <a:ext uri="{FF2B5EF4-FFF2-40B4-BE49-F238E27FC236}">
                <a16:creationId xmlns:a16="http://schemas.microsoft.com/office/drawing/2014/main" id="{3A6B11A0-5DBD-DB6E-88BD-E856420056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274" b="-3621"/>
          <a:stretch/>
        </p:blipFill>
        <p:spPr>
          <a:xfrm>
            <a:off x="3240345" y="4261208"/>
            <a:ext cx="977694" cy="3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40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Details of selected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S2S approach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A dataset of synthetic topics is used to train the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prstClr val="black"/>
                </a:solidFill>
                <a:latin typeface="DINOT-Bold" panose="02000503030000020004" pitchFamily="2" charset="77"/>
              </a:rPr>
              <a:t>Transformer-based approach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-Bold" panose="0200050303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DCEE0E1-128F-B360-3FB1-D230AE99B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24" y="460576"/>
            <a:ext cx="4532091" cy="2968424"/>
          </a:xfrm>
          <a:prstGeom prst="rect">
            <a:avLst/>
          </a:prstGeom>
        </p:spPr>
      </p:pic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749F2089-0C07-5DCB-1C8D-82A28FEA8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250" y="3988986"/>
            <a:ext cx="5253499" cy="26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6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Details of selected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68169-630E-D214-4B80-E84DD8DB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652"/>
            <a:ext cx="10515600" cy="492980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-Bold" panose="02000503030000020004" pitchFamily="2" charset="77"/>
              </a:rPr>
              <a:t>Image-based approach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Neural network receives as input a 1600-dimensional vector (X) made up of:</a:t>
            </a:r>
          </a:p>
          <a:p>
            <a:pPr marL="800100" lvl="1" indent="-342900"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The topic embedding</a:t>
            </a:r>
          </a:p>
          <a:p>
            <a:pPr marL="800100" lvl="1" indent="-342900"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The image captions embedding</a:t>
            </a:r>
          </a:p>
          <a:p>
            <a:pPr marL="800100" lvl="1" indent="-342900"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GB" sz="1600" dirty="0">
                <a:solidFill>
                  <a:prstClr val="black"/>
                </a:solidFill>
                <a:latin typeface="DINOT" panose="020B0504020101020102" pitchFamily="34" charset="77"/>
              </a:rPr>
              <a:t>The image vector computed using the VGG-net network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OT" panose="020B0504020101020102" pitchFamily="34" charset="77"/>
              </a:rPr>
              <a:t>A dataset of topics each associated with 40 candidate images is used for training and testing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DINOT" panose="020B0504020101020102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  <a:p>
            <a:pPr marL="457200" lvl="1" indent="0">
              <a:buNone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OT" panose="020B0504020101020102" pitchFamily="34" charset="77"/>
              <a:ea typeface="+mn-ea"/>
              <a:cs typeface="+mn-cs"/>
            </a:endParaRPr>
          </a:p>
        </p:txBody>
      </p:sp>
      <p:pic>
        <p:nvPicPr>
          <p:cNvPr id="6" name="Picture 5" descr="Several medical professionals in scrubs&#10;&#10;Description automatically generated">
            <a:extLst>
              <a:ext uri="{FF2B5EF4-FFF2-40B4-BE49-F238E27FC236}">
                <a16:creationId xmlns:a16="http://schemas.microsoft.com/office/drawing/2014/main" id="{B93CEFFA-C10D-8ED7-F727-1CA509B5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072" y="4408815"/>
            <a:ext cx="7503856" cy="1764064"/>
          </a:xfrm>
          <a:prstGeom prst="rect">
            <a:avLst/>
          </a:prstGeom>
        </p:spPr>
      </p:pic>
      <p:pic>
        <p:nvPicPr>
          <p:cNvPr id="8" name="Picture 7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CE93F7B1-EA88-CD19-A6B2-26F5725EA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570" y="2615172"/>
            <a:ext cx="2413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1306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Topic modeling: “a </a:t>
            </a:r>
            <a:r>
              <a:rPr lang="en-GB" sz="1800" dirty="0">
                <a:latin typeface="DINOT" panose="020B0504020101020102" pitchFamily="34" charset="77"/>
              </a:rPr>
              <a:t>text mining […] method that extracts topics from large corpora of textual documents to discovery hidden [i.e. latent] semantic structures in text</a:t>
            </a:r>
            <a:r>
              <a:rPr lang="en-IT" sz="1800" dirty="0">
                <a:latin typeface="DINOT" panose="020B0504020101020102" pitchFamily="34" charset="77"/>
              </a:rPr>
              <a:t>” - </a:t>
            </a:r>
            <a:r>
              <a:rPr lang="en-IT" sz="1800" dirty="0">
                <a:latin typeface="DINOT" panose="020B0504020101020102" pitchFamily="34" charset="77"/>
                <a:hlinkClick r:id="rId3"/>
              </a:rPr>
              <a:t>Silva et al. (2021)</a:t>
            </a:r>
            <a:endParaRPr lang="en-IT" sz="18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Topic: A probability distribution over a fixed vocabulary (often represented via the most prominent terms)</a:t>
            </a:r>
          </a:p>
        </p:txBody>
      </p:sp>
      <p:pic>
        <p:nvPicPr>
          <p:cNvPr id="5" name="Picture 4" descr="A graph of green bars with white text&#10;&#10;Description automatically generated">
            <a:extLst>
              <a:ext uri="{FF2B5EF4-FFF2-40B4-BE49-F238E27FC236}">
                <a16:creationId xmlns:a16="http://schemas.microsoft.com/office/drawing/2014/main" id="{119FC99F-309C-D777-A0C2-C86BAE205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96363"/>
            <a:ext cx="5026188" cy="3743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EF3E8-29EC-C3EB-8CD9-CE62CA148025}"/>
              </a:ext>
            </a:extLst>
          </p:cNvPr>
          <p:cNvSpPr txBox="1"/>
          <p:nvPr/>
        </p:nvSpPr>
        <p:spPr>
          <a:xfrm>
            <a:off x="5864387" y="2967335"/>
            <a:ext cx="5801139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labeling</a:t>
            </a:r>
            <a:r>
              <a:rPr lang="en-IT" sz="1800" dirty="0">
                <a:latin typeface="DINOT" panose="020B0504020101020102" pitchFamily="34" charset="77"/>
              </a:rPr>
              <a:t>: Task of pairing each topic with a label capable of concisely summarising its content </a:t>
            </a:r>
          </a:p>
          <a:p>
            <a:pPr marL="0" indent="0">
              <a:buNone/>
            </a:pPr>
            <a:r>
              <a:rPr lang="en-IT" sz="1800" dirty="0">
                <a:latin typeface="DINOT-Bold" panose="02000503030000020004" pitchFamily="2" charset="77"/>
              </a:rPr>
              <a:t>Topic label</a:t>
            </a:r>
            <a:r>
              <a:rPr lang="en-IT" sz="1800" dirty="0">
                <a:latin typeface="DINOT" panose="020B0504020101020102" pitchFamily="34" charset="77"/>
              </a:rPr>
              <a:t>: “</a:t>
            </a:r>
            <a:r>
              <a:rPr lang="en-GB" sz="1800" dirty="0">
                <a:latin typeface="DINOT" panose="020B0504020101020102" pitchFamily="34" charset="77"/>
              </a:rPr>
              <a:t>a sequence of words which is semantically meaningful and covers the latent meaning of the topic. Words, phrases, and sentences are all valid labels under this definition” - </a:t>
            </a:r>
            <a:r>
              <a:rPr lang="en-GB" sz="1800" dirty="0">
                <a:latin typeface="DINOT" panose="020B0504020101020102" pitchFamily="34" charset="77"/>
                <a:hlinkClick r:id="rId5"/>
              </a:rPr>
              <a:t>Mei et al. (2007)</a:t>
            </a:r>
          </a:p>
          <a:p>
            <a:pPr marL="0" indent="0">
              <a:buNone/>
            </a:pPr>
            <a:endParaRPr lang="en-GB" sz="1800" dirty="0">
              <a:latin typeface="DINOT" panose="020B0504020101020102" pitchFamily="34" charset="77"/>
              <a:hlinkClick r:id="rId5"/>
            </a:endParaRPr>
          </a:p>
          <a:p>
            <a:pPr marL="0" indent="0">
              <a:buNone/>
            </a:pPr>
            <a:endParaRPr lang="en-GB" dirty="0">
              <a:latin typeface="DINOT" panose="020B0504020101020102" pitchFamily="34" charset="77"/>
              <a:hlinkClick r:id="rId5"/>
            </a:endParaRPr>
          </a:p>
          <a:p>
            <a:pPr marL="0" indent="0">
              <a:buNone/>
            </a:pPr>
            <a:endParaRPr lang="en-GB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Label: Forest conservation</a:t>
            </a:r>
          </a:p>
        </p:txBody>
      </p:sp>
    </p:spTree>
    <p:extLst>
      <p:ext uri="{BB962C8B-B14F-4D97-AF65-F5344CB8AC3E}">
        <p14:creationId xmlns:p14="http://schemas.microsoft.com/office/powerpoint/2010/main" val="667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pic>
        <p:nvPicPr>
          <p:cNvPr id="5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7B54EB83-B3A1-735D-6114-E9AF849F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914"/>
          <a:stretch/>
        </p:blipFill>
        <p:spPr>
          <a:xfrm>
            <a:off x="5658581" y="3420579"/>
            <a:ext cx="5598424" cy="3331375"/>
          </a:xfrm>
        </p:spPr>
      </p:pic>
      <p:pic>
        <p:nvPicPr>
          <p:cNvPr id="14" name="Content Placeholder 4" descr="A picture containing screenshot, colorfulness, square, rectangle&#10;&#10;Description automatically generated">
            <a:extLst>
              <a:ext uri="{FF2B5EF4-FFF2-40B4-BE49-F238E27FC236}">
                <a16:creationId xmlns:a16="http://schemas.microsoft.com/office/drawing/2014/main" id="{5667E7AE-0F5C-E7DF-F426-A9F9A42B8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5" t="5404" r="46699" b="84931"/>
          <a:stretch/>
        </p:blipFill>
        <p:spPr>
          <a:xfrm>
            <a:off x="1497541" y="3542683"/>
            <a:ext cx="3302444" cy="522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712381" y="1690254"/>
            <a:ext cx="1095314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2000" dirty="0">
                <a:latin typeface="DINOT-Bold" panose="02000503030000020004" pitchFamily="2" charset="77"/>
              </a:rPr>
              <a:t>Exploratory search </a:t>
            </a:r>
            <a:r>
              <a:rPr lang="en-IT" sz="2000" dirty="0">
                <a:latin typeface="DINOT" panose="020B0504020101020102" pitchFamily="34" charset="77"/>
              </a:rPr>
              <a:t>is conducted on 5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Three candidate queries proposed for this purpose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2000" dirty="0">
                <a:latin typeface="DINOT" panose="020B0504020101020102" pitchFamily="34" charset="77"/>
              </a:rPr>
              <a:t>Ultimately, one is selected to identify the</a:t>
            </a:r>
            <a:br>
              <a:rPr lang="en-IT" sz="2000" dirty="0">
                <a:latin typeface="DINOT" panose="020B0504020101020102" pitchFamily="34" charset="77"/>
              </a:rPr>
            </a:br>
            <a:r>
              <a:rPr lang="en-IT" sz="2000" dirty="0">
                <a:latin typeface="DINOT" panose="020B0504020101020102" pitchFamily="34" charset="77"/>
              </a:rPr>
              <a:t>relevant venues </a:t>
            </a: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2DB0B-57BB-B7D0-3D97-B422CB4AADEC}"/>
              </a:ext>
            </a:extLst>
          </p:cNvPr>
          <p:cNvSpPr/>
          <p:nvPr/>
        </p:nvSpPr>
        <p:spPr>
          <a:xfrm>
            <a:off x="1876926" y="3698571"/>
            <a:ext cx="2923059" cy="185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849B4-1533-A070-9A4F-6418CD259A68}"/>
              </a:ext>
            </a:extLst>
          </p:cNvPr>
          <p:cNvSpPr txBox="1"/>
          <p:nvPr/>
        </p:nvSpPr>
        <p:spPr>
          <a:xfrm>
            <a:off x="6402144" y="2769172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, each yielding a set of 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34299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199" y="1703672"/>
            <a:ext cx="10827327" cy="4735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A search is conducted on 5 literature repositories: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IEEE Xplore, ACM Digital Library, SpringerLink, ScienceDirect &amp; ACL Anthology</a:t>
            </a: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IT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Relevant venues are identified based on: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The number of </a:t>
            </a:r>
            <a:r>
              <a:rPr lang="en-IT" sz="1600" dirty="0">
                <a:latin typeface="DINOT-Bold" panose="02000503030000020004" pitchFamily="2" charset="77"/>
              </a:rPr>
              <a:t>associated documents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T" sz="1600" dirty="0">
                <a:latin typeface="DINOT" panose="020B0504020101020102" pitchFamily="34" charset="77"/>
              </a:rPr>
              <a:t>Selected </a:t>
            </a:r>
            <a:r>
              <a:rPr lang="en-IT" sz="1600" u="sng" dirty="0">
                <a:latin typeface="DINOT-Bold" panose="02000503030000020004" pitchFamily="2" charset="77"/>
              </a:rPr>
              <a:t>quality metrics</a:t>
            </a:r>
          </a:p>
          <a:p>
            <a:pPr lvl="2"/>
            <a:r>
              <a:rPr lang="en-GB" sz="1400" dirty="0" err="1">
                <a:latin typeface="DINOT" panose="020B0504020101020102" pitchFamily="34" charset="77"/>
              </a:rPr>
              <a:t>Scimago</a:t>
            </a:r>
            <a:r>
              <a:rPr lang="en-GB" sz="1400" dirty="0">
                <a:latin typeface="DINOT" panose="020B0504020101020102" pitchFamily="34" charset="77"/>
              </a:rPr>
              <a:t> Journal &amp; Country Rank (</a:t>
            </a:r>
            <a:r>
              <a:rPr lang="en-GB" sz="1400" dirty="0">
                <a:latin typeface="DINOT-Bold" panose="02000503030000020004" pitchFamily="2" charset="77"/>
              </a:rPr>
              <a:t>SJR(2)</a:t>
            </a:r>
            <a:r>
              <a:rPr lang="en-GB" sz="1400" dirty="0">
                <a:latin typeface="DINOT" panose="020B0504020101020102" pitchFamily="34" charset="77"/>
              </a:rPr>
              <a:t>) score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Computing Research and Education Association of Australasia (</a:t>
            </a:r>
            <a:r>
              <a:rPr lang="en-GB" sz="1400" dirty="0">
                <a:latin typeface="DINOT-Bold" panose="02000503030000020004" pitchFamily="2" charset="77"/>
              </a:rPr>
              <a:t>CORE</a:t>
            </a:r>
            <a:r>
              <a:rPr lang="en-GB" sz="1400" dirty="0">
                <a:latin typeface="DINOT" panose="020B0504020101020102" pitchFamily="34" charset="77"/>
              </a:rPr>
              <a:t>) rating</a:t>
            </a:r>
          </a:p>
          <a:p>
            <a:pPr lvl="2"/>
            <a:r>
              <a:rPr lang="en-GB" sz="1400" dirty="0">
                <a:latin typeface="DINOT" panose="020B0504020101020102" pitchFamily="34" charset="77"/>
              </a:rPr>
              <a:t>GII-GRIN-SCIE (</a:t>
            </a:r>
            <a:r>
              <a:rPr lang="en-GB" sz="1400" dirty="0">
                <a:latin typeface="DINOT-Bold" panose="02000503030000020004" pitchFamily="2" charset="77"/>
              </a:rPr>
              <a:t>GGS</a:t>
            </a:r>
            <a:r>
              <a:rPr lang="en-GB" sz="1400" dirty="0">
                <a:latin typeface="DINOT" panose="020B0504020101020102" pitchFamily="34" charset="77"/>
              </a:rPr>
              <a:t>) rating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endParaRPr lang="en-IT" sz="1800" dirty="0">
              <a:latin typeface="DINOT-Bold" panose="02000503030000020004" pitchFamily="2" charset="77"/>
            </a:endParaRPr>
          </a:p>
          <a:p>
            <a:pPr lvl="1"/>
            <a:endParaRPr lang="en-IT" sz="1600" dirty="0">
              <a:latin typeface="DINOT" panose="020B0504020101020102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64CCC-D365-1587-D4C5-B3D3BE4D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57" y="2564875"/>
            <a:ext cx="5168079" cy="3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Venue selection process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206110-70FC-DDB7-CF7C-61AEE17AADE5}"/>
              </a:ext>
            </a:extLst>
          </p:cNvPr>
          <p:cNvSpPr txBox="1">
            <a:spLocks/>
          </p:cNvSpPr>
          <p:nvPr/>
        </p:nvSpPr>
        <p:spPr>
          <a:xfrm>
            <a:off x="838201" y="1690254"/>
            <a:ext cx="10827325" cy="4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800" dirty="0">
                <a:latin typeface="DINOT" panose="020B0504020101020102" pitchFamily="34" charset="77"/>
              </a:rPr>
              <a:t>Results: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6 journals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10 conferences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4E6F74F-2DEC-6C6B-C726-88BA7C60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522" y="1509581"/>
            <a:ext cx="5469658" cy="511039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FD9AAF-593F-BDB8-6165-8563EC950287}"/>
              </a:ext>
            </a:extLst>
          </p:cNvPr>
          <p:cNvGrpSpPr/>
          <p:nvPr/>
        </p:nvGrpSpPr>
        <p:grpSpPr>
          <a:xfrm>
            <a:off x="1862297" y="2918847"/>
            <a:ext cx="3252879" cy="3520454"/>
            <a:chOff x="522594" y="1733550"/>
            <a:chExt cx="3207608" cy="3390900"/>
          </a:xfrm>
        </p:grpSpPr>
        <p:pic>
          <p:nvPicPr>
            <p:cNvPr id="11" name="Picture 10" descr="A picture containing text, font, screenshot, number&#10;&#10;Description automatically generated">
              <a:extLst>
                <a:ext uri="{FF2B5EF4-FFF2-40B4-BE49-F238E27FC236}">
                  <a16:creationId xmlns:a16="http://schemas.microsoft.com/office/drawing/2014/main" id="{BCC5AD79-E6F2-63DC-6229-C34F2150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594" y="1733550"/>
              <a:ext cx="3207608" cy="3390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631B1D-3D3B-6E1F-25C5-26C415343AFD}"/>
                </a:ext>
              </a:extLst>
            </p:cNvPr>
            <p:cNvSpPr/>
            <p:nvPr/>
          </p:nvSpPr>
          <p:spPr>
            <a:xfrm>
              <a:off x="689894" y="2152072"/>
              <a:ext cx="2893816" cy="25861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</p:spTree>
    <p:extLst>
      <p:ext uri="{BB962C8B-B14F-4D97-AF65-F5344CB8AC3E}">
        <p14:creationId xmlns:p14="http://schemas.microsoft.com/office/powerpoint/2010/main" val="22181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 dirty="0">
                <a:latin typeface="DINOT-Bold" panose="02000503030000020004" pitchFamily="2" charset="77"/>
              </a:rPr>
              <a:t>Search strategy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CD5BB6-495B-9CDD-FA76-EAA05013DED7}"/>
              </a:ext>
            </a:extLst>
          </p:cNvPr>
          <p:cNvSpPr txBox="1">
            <a:spLocks/>
          </p:cNvSpPr>
          <p:nvPr/>
        </p:nvSpPr>
        <p:spPr>
          <a:xfrm>
            <a:off x="838201" y="1520456"/>
            <a:ext cx="11097125" cy="512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Strategy employed in the venue selection process is extended by means of a </a:t>
            </a:r>
            <a:r>
              <a:rPr lang="en-GB" sz="1800" u="sng" dirty="0">
                <a:latin typeface="DINOT-Bold" panose="02000503030000020004" pitchFamily="2" charset="77"/>
              </a:rPr>
              <a:t>proximity operator</a:t>
            </a:r>
            <a:r>
              <a:rPr lang="en-GB" sz="1800" dirty="0">
                <a:latin typeface="DINOT" panose="020B0504020101020102" pitchFamily="34" charset="77"/>
              </a:rPr>
              <a:t>:</a:t>
            </a:r>
          </a:p>
          <a:p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GB" sz="1800" dirty="0">
                <a:latin typeface="DINOT" panose="020B0504020101020102" pitchFamily="34" charset="77"/>
              </a:rPr>
              <a:t>And used to identify the relevant primary studies</a:t>
            </a:r>
            <a:endParaRPr lang="en-GB" sz="20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r>
              <a:rPr lang="en-GB" sz="1800" dirty="0">
                <a:latin typeface="DINOT" panose="020B0504020101020102" pitchFamily="34" charset="77"/>
              </a:rPr>
              <a:t>Proximity constraint is set to 20 terms</a:t>
            </a:r>
          </a:p>
          <a:p>
            <a:pPr lvl="1"/>
            <a:r>
              <a:rPr lang="en-GB" sz="1600" dirty="0">
                <a:latin typeface="DINOT" panose="020B0504020101020102" pitchFamily="34" charset="77"/>
              </a:rPr>
              <a:t>“The average length of sentences in scientific writing is only about </a:t>
            </a:r>
            <a:r>
              <a:rPr lang="en-GB" sz="1600" dirty="0">
                <a:latin typeface="DINOT-Bold" panose="02000503030000020004" pitchFamily="2" charset="77"/>
              </a:rPr>
              <a:t>12-17 words</a:t>
            </a:r>
            <a:r>
              <a:rPr lang="en-GB" sz="1600" dirty="0">
                <a:latin typeface="DINOT" panose="020B0504020101020102" pitchFamily="34" charset="77"/>
              </a:rPr>
              <a:t>” - </a:t>
            </a:r>
            <a:r>
              <a:rPr lang="en-GB" sz="1600" dirty="0">
                <a:latin typeface="DINOT" panose="020B0504020101020102" pitchFamily="34" charset="77"/>
                <a:hlinkClick r:id="rId3"/>
              </a:rPr>
              <a:t>Griffies et al. (2013)  </a:t>
            </a:r>
            <a:endParaRPr lang="en-GB" sz="1600" dirty="0">
              <a:latin typeface="DINOT" panose="020B0504020101020102" pitchFamily="34" charset="77"/>
            </a:endParaRPr>
          </a:p>
          <a:p>
            <a:pPr marL="457200" lvl="1" indent="0">
              <a:buNone/>
            </a:pPr>
            <a:endParaRPr lang="en-GB" sz="14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  <a:p>
            <a:pPr marL="0" indent="0">
              <a:buNone/>
            </a:pPr>
            <a:endParaRPr lang="en-GB" sz="1200" dirty="0">
              <a:latin typeface="DINOT" panose="020B0504020101020102" pitchFamily="34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7F0D3-97CE-B29A-B46D-224A0F3CA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8793" y="2092168"/>
            <a:ext cx="5534588" cy="437661"/>
          </a:xfrm>
        </p:spPr>
      </p:pic>
      <p:pic>
        <p:nvPicPr>
          <p:cNvPr id="7" name="Picture 6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38FAF0B-BBF7-491F-C065-D1F39B2D6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220" y="2139151"/>
            <a:ext cx="2560631" cy="362020"/>
          </a:xfrm>
          <a:prstGeom prst="rect">
            <a:avLst/>
          </a:prstGeom>
        </p:spPr>
      </p:pic>
      <p:pic>
        <p:nvPicPr>
          <p:cNvPr id="8" name="Picture 7" descr="A screenshot of a paper&#10;&#10;Description automatically generated">
            <a:extLst>
              <a:ext uri="{FF2B5EF4-FFF2-40B4-BE49-F238E27FC236}">
                <a16:creationId xmlns:a16="http://schemas.microsoft.com/office/drawing/2014/main" id="{16ECC9E0-9E63-3485-0532-7EEE17FD7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367" y="4134410"/>
            <a:ext cx="6253317" cy="25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EB7-4652-34BC-E166-A3B778C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37800"/>
            <a:ext cx="10515600" cy="715530"/>
          </a:xfrm>
        </p:spPr>
        <p:txBody>
          <a:bodyPr>
            <a:normAutofit/>
          </a:bodyPr>
          <a:lstStyle/>
          <a:p>
            <a:r>
              <a:rPr lang="en-IT" sz="3200">
                <a:latin typeface="DINOT-Bold" panose="02000503030000020004" pitchFamily="2" charset="77"/>
              </a:rPr>
              <a:t>(Initial) Study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9E1A-FD1D-4D3F-1D85-609848BB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254"/>
            <a:ext cx="10827327" cy="4749047"/>
          </a:xfrm>
        </p:spPr>
        <p:txBody>
          <a:bodyPr>
            <a:normAutofit/>
          </a:bodyPr>
          <a:lstStyle/>
          <a:p>
            <a:r>
              <a:rPr lang="en-IT" sz="1800" dirty="0">
                <a:latin typeface="DINOT" panose="020B0504020101020102" pitchFamily="34" charset="77"/>
              </a:rPr>
              <a:t>424 primary studies are collected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201 conference and 223 journal papers</a:t>
            </a:r>
          </a:p>
          <a:p>
            <a:r>
              <a:rPr lang="en-IT" sz="1800" dirty="0">
                <a:latin typeface="DINOT-Bold" panose="02000503030000020004" pitchFamily="2" charset="77"/>
              </a:rPr>
              <a:t>Inclusion\exclusion criteria </a:t>
            </a:r>
            <a:r>
              <a:rPr lang="en-IT" sz="1800" dirty="0">
                <a:latin typeface="DINOT" panose="020B0504020101020102" pitchFamily="34" charset="77"/>
              </a:rPr>
              <a:t>are applied by means of </a:t>
            </a:r>
            <a:r>
              <a:rPr lang="en-IT" sz="1800" dirty="0">
                <a:latin typeface="DINOT-Bold" panose="02000503030000020004" pitchFamily="2" charset="77"/>
              </a:rPr>
              <a:t>manual inspection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Only studies actively applying topic labeling techniques are kept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Secondary &amp; tertiary studies are filtered out</a:t>
            </a:r>
          </a:p>
          <a:p>
            <a:pPr lvl="1">
              <a:spcAft>
                <a:spcPts val="1000"/>
              </a:spcAft>
            </a:pPr>
            <a:r>
              <a:rPr lang="en-IT" sz="1600" dirty="0">
                <a:latin typeface="DINOT" panose="020B0504020101020102" pitchFamily="34" charset="77"/>
              </a:rPr>
              <a:t>…</a:t>
            </a:r>
          </a:p>
          <a:p>
            <a:r>
              <a:rPr lang="en-IT" sz="1800" dirty="0">
                <a:latin typeface="DINOT" panose="020B0504020101020102" pitchFamily="34" charset="77"/>
              </a:rPr>
              <a:t>A core selection of </a:t>
            </a:r>
            <a:r>
              <a:rPr lang="en-IT" sz="1800" dirty="0">
                <a:latin typeface="DINOT-Bold" panose="02000503030000020004" pitchFamily="2" charset="77"/>
              </a:rPr>
              <a:t>55 papers </a:t>
            </a:r>
            <a:r>
              <a:rPr lang="en-IT" sz="1800" dirty="0">
                <a:latin typeface="DINOT" panose="020B0504020101020102" pitchFamily="34" charset="77"/>
              </a:rPr>
              <a:t>is obtained</a:t>
            </a:r>
          </a:p>
          <a:p>
            <a:pPr lvl="1"/>
            <a:r>
              <a:rPr lang="en-IT" sz="1600" dirty="0">
                <a:latin typeface="DINOT" panose="020B0504020101020102" pitchFamily="34" charset="77"/>
              </a:rPr>
              <a:t>Representing the first set of studies included in the review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4D6987-50A0-5A84-39DB-A85C4FEE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12" y="1553863"/>
            <a:ext cx="5534588" cy="437661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1EEECEA-41AB-BB82-499B-C91FC1409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76" y="1971465"/>
            <a:ext cx="2560631" cy="3620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DD8B54-FD98-74C2-F747-ABF4E797712E}"/>
              </a:ext>
            </a:extLst>
          </p:cNvPr>
          <p:cNvGrpSpPr/>
          <p:nvPr/>
        </p:nvGrpSpPr>
        <p:grpSpPr>
          <a:xfrm>
            <a:off x="8023087" y="4398302"/>
            <a:ext cx="1449436" cy="1773738"/>
            <a:chOff x="5500654" y="3550798"/>
            <a:chExt cx="1449436" cy="1773738"/>
          </a:xfrm>
        </p:grpSpPr>
        <p:pic>
          <p:nvPicPr>
            <p:cNvPr id="7" name="Graphic 6" descr="Document with solid fill">
              <a:extLst>
                <a:ext uri="{FF2B5EF4-FFF2-40B4-BE49-F238E27FC236}">
                  <a16:creationId xmlns:a16="http://schemas.microsoft.com/office/drawing/2014/main" id="{209F0B45-C4C1-E7D5-566A-5C27B66A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4662" y="4016930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03A9C7-1F7F-D21C-2974-DB2F1919668E}"/>
                </a:ext>
              </a:extLst>
            </p:cNvPr>
            <p:cNvSpPr txBox="1"/>
            <p:nvPr/>
          </p:nvSpPr>
          <p:spPr>
            <a:xfrm>
              <a:off x="6042510" y="4955204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>
                  <a:latin typeface="DINOT" panose="020B0504020101020102" pitchFamily="34" charset="77"/>
                </a:rPr>
                <a:t>55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6600B7-8997-A058-6487-1EF8D4E300F1}"/>
                </a:ext>
              </a:extLst>
            </p:cNvPr>
            <p:cNvSpPr txBox="1"/>
            <p:nvPr/>
          </p:nvSpPr>
          <p:spPr>
            <a:xfrm>
              <a:off x="5500654" y="3550798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400">
                  <a:latin typeface="DINOT" panose="020B0504020101020102" pitchFamily="34" charset="77"/>
                </a:rPr>
                <a:t>Initial collection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4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14676</TotalTime>
  <Words>3137</Words>
  <Application>Microsoft Macintosh PowerPoint</Application>
  <PresentationFormat>Widescreen</PresentationFormat>
  <Paragraphs>421</Paragraphs>
  <Slides>38</Slides>
  <Notes>33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DINOT</vt:lpstr>
      <vt:lpstr>DINOT-Bold</vt:lpstr>
      <vt:lpstr>Utopia</vt:lpstr>
      <vt:lpstr>Office Theme</vt:lpstr>
      <vt:lpstr>PowerPoint Presentation</vt:lpstr>
      <vt:lpstr>Rationale</vt:lpstr>
      <vt:lpstr>Summary of methodological contributions</vt:lpstr>
      <vt:lpstr>Definitions</vt:lpstr>
      <vt:lpstr>Venue selection process</vt:lpstr>
      <vt:lpstr>Venue selection process</vt:lpstr>
      <vt:lpstr>Venue selection process</vt:lpstr>
      <vt:lpstr>Search strategy</vt:lpstr>
      <vt:lpstr>(Initial) Study selection</vt:lpstr>
      <vt:lpstr>Inclusion/Exclusion criteria</vt:lpstr>
      <vt:lpstr>Snowballing activities</vt:lpstr>
      <vt:lpstr>Study selection</vt:lpstr>
      <vt:lpstr>Data items &amp; Research questions</vt:lpstr>
      <vt:lpstr>Structure of the analysis and synthesis</vt:lpstr>
      <vt:lpstr>RQ1 – Topic labeling approaches</vt:lpstr>
      <vt:lpstr>RQ1 – Labeling techniques &amp; motivational context</vt:lpstr>
      <vt:lpstr>RQ1 – Labeling techniques </vt:lpstr>
      <vt:lpstr>RQ2 – Topic modeling approaches</vt:lpstr>
      <vt:lpstr>RQ3 – Label structures</vt:lpstr>
      <vt:lpstr>RQ3 – Label quality evaluation</vt:lpstr>
      <vt:lpstr>RQ4 – Categories of corpora</vt:lpstr>
      <vt:lpstr>RQ4 – Pre-processing</vt:lpstr>
      <vt:lpstr>Research gaps</vt:lpstr>
      <vt:lpstr>Gap 1 – Forward applications of labeling techniques </vt:lpstr>
      <vt:lpstr>Gap 2 – Shortcomings in the quality evaluation procedures</vt:lpstr>
      <vt:lpstr>Gap 3 – Effectivness of alternative representations</vt:lpstr>
      <vt:lpstr>Insights from individual studies</vt:lpstr>
      <vt:lpstr>Conclusions &amp; Future work</vt:lpstr>
      <vt:lpstr>Thank you</vt:lpstr>
      <vt:lpstr>Additional Slides</vt:lpstr>
      <vt:lpstr>SEGRESS: Software Engineering Guidelines for REporting Secondary Studies </vt:lpstr>
      <vt:lpstr>SLRs vs SMSs</vt:lpstr>
      <vt:lpstr>Data collection process</vt:lpstr>
      <vt:lpstr>Framework for identifying gaps</vt:lpstr>
      <vt:lpstr>FAIR questions</vt:lpstr>
      <vt:lpstr>Details of selected insights</vt:lpstr>
      <vt:lpstr>Details of selected insights</vt:lpstr>
      <vt:lpstr>Details of selected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Ceol Samuele (Student ENG 21)</dc:creator>
  <cp:lastModifiedBy>Ceol Samuele (Student Com21)</cp:lastModifiedBy>
  <cp:revision>42</cp:revision>
  <dcterms:created xsi:type="dcterms:W3CDTF">2023-07-04T10:37:13Z</dcterms:created>
  <dcterms:modified xsi:type="dcterms:W3CDTF">2023-07-19T13:32:46Z</dcterms:modified>
</cp:coreProperties>
</file>